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1"/>
  </p:notesMasterIdLst>
  <p:handoutMasterIdLst>
    <p:handoutMasterId r:id="rId32"/>
  </p:handoutMasterIdLst>
  <p:sldIdLst>
    <p:sldId id="256" r:id="rId5"/>
    <p:sldId id="372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58" r:id="rId14"/>
    <p:sldId id="361" r:id="rId15"/>
    <p:sldId id="342" r:id="rId16"/>
    <p:sldId id="343" r:id="rId17"/>
    <p:sldId id="359" r:id="rId18"/>
    <p:sldId id="360" r:id="rId19"/>
    <p:sldId id="362" r:id="rId20"/>
    <p:sldId id="351" r:id="rId21"/>
    <p:sldId id="356" r:id="rId22"/>
    <p:sldId id="353" r:id="rId23"/>
    <p:sldId id="357" r:id="rId24"/>
    <p:sldId id="354" r:id="rId25"/>
    <p:sldId id="355" r:id="rId26"/>
    <p:sldId id="347" r:id="rId27"/>
    <p:sldId id="349" r:id="rId28"/>
    <p:sldId id="348" r:id="rId29"/>
    <p:sldId id="35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FF"/>
    <a:srgbClr val="3F3FFF"/>
    <a:srgbClr val="4040FF"/>
    <a:srgbClr val="7F7F80"/>
    <a:srgbClr val="7DA6FA"/>
    <a:srgbClr val="DC5F5F"/>
    <a:srgbClr val="FE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0" autoAdjust="0"/>
    <p:restoredTop sz="94550" autoAdjust="0"/>
  </p:normalViewPr>
  <p:slideViewPr>
    <p:cSldViewPr snapToGrid="0" snapToObjects="1">
      <p:cViewPr varScale="1">
        <p:scale>
          <a:sx n="104" d="100"/>
          <a:sy n="104" d="100"/>
        </p:scale>
        <p:origin x="122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9A3F-A9A9-994D-8D32-B607F2501705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4037C-F3CC-B247-8DDB-986328671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DA624-401D-415E-8CE0-DBEE6DFA60C2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6DDA-44F9-47AA-AA84-50BF37074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6DDA-44F9-47AA-AA84-50BF37074B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1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489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0726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1665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fld id="{4A9E7B99-7C3F-4BC3-B7B8-7E1F8C620B24}" type="datetime1">
              <a:rPr lang="en-US" smtClean="0"/>
              <a:pPr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902199"/>
            <a:ext cx="10363200" cy="1006477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44" y="39211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43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20700"/>
            <a:ext cx="4011084" cy="9144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20699"/>
            <a:ext cx="6815667" cy="560546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7577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+mj-lt"/>
                <a:cs typeface="Gotham Book"/>
              </a:defRPr>
            </a:lvl1pPr>
          </a:lstStyle>
          <a:p>
            <a:fld id="{68C2560D-EC28-3B41-86E8-18F1CE0113B4}" type="datetimeFigureOut">
              <a:rPr lang="en-US" smtClean="0"/>
              <a:pPr/>
              <a:t>8/27/2025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2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•"/>
        <a:defRPr sz="3200" kern="1200">
          <a:solidFill>
            <a:schemeClr val="bg2"/>
          </a:solidFill>
          <a:latin typeface="Gotham Book"/>
          <a:ea typeface="+mn-ea"/>
          <a:cs typeface="+mn-cs"/>
        </a:defRPr>
      </a:lvl1pPr>
      <a:lvl2pPr marL="877824" indent="-5143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Lucida Grande"/>
        <a:buChar char="▸"/>
        <a:defRPr sz="2800" kern="1200">
          <a:solidFill>
            <a:schemeClr val="bg2"/>
          </a:solidFill>
          <a:latin typeface="Gotham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•"/>
        <a:defRPr sz="2400" kern="1200">
          <a:solidFill>
            <a:schemeClr val="bg2"/>
          </a:solidFill>
          <a:latin typeface="Gotham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Font typeface="Lucida Grande"/>
        <a:buChar char="»"/>
        <a:defRPr sz="2000" kern="1200">
          <a:solidFill>
            <a:schemeClr val="bg2"/>
          </a:solidFill>
          <a:latin typeface="Gotham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Font typeface="Lucida Grande"/>
        <a:buChar char="-"/>
        <a:defRPr sz="2000" kern="1200">
          <a:solidFill>
            <a:schemeClr val="bg2"/>
          </a:solidFill>
          <a:latin typeface="Gotham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109/CICC.2018.8357060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FA60D-E572-4C66-A1DB-BFE7EC780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1D21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ENR-325/325L Principles of Digital Electronics and Laboratory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620C650-CC40-4CCA-9F76-691B663CA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Xiang Li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189827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Transient parameters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AFB16B-5FBA-4415-8DD2-34B9F8E7DA54}"/>
              </a:ext>
            </a:extLst>
          </p:cNvPr>
          <p:cNvCxnSpPr/>
          <p:nvPr/>
        </p:nvCxnSpPr>
        <p:spPr>
          <a:xfrm>
            <a:off x="1469225" y="3187196"/>
            <a:ext cx="2184400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C3FE82-4FF9-4BE3-B6F3-39C31EC0999B}"/>
              </a:ext>
            </a:extLst>
          </p:cNvPr>
          <p:cNvCxnSpPr>
            <a:cxnSpLocks/>
          </p:cNvCxnSpPr>
          <p:nvPr/>
        </p:nvCxnSpPr>
        <p:spPr>
          <a:xfrm flipV="1">
            <a:off x="1469225" y="2207914"/>
            <a:ext cx="0" cy="956733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B3A320-5F27-4AE0-AC8C-D2E03BF6CB3F}"/>
              </a:ext>
            </a:extLst>
          </p:cNvPr>
          <p:cNvSpPr txBox="1"/>
          <p:nvPr/>
        </p:nvSpPr>
        <p:spPr>
          <a:xfrm>
            <a:off x="1025086" y="1874486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CC480-A2B6-4ACD-A463-FEFE33A00FB7}"/>
              </a:ext>
            </a:extLst>
          </p:cNvPr>
          <p:cNvSpPr txBox="1"/>
          <p:nvPr/>
        </p:nvSpPr>
        <p:spPr>
          <a:xfrm>
            <a:off x="3575825" y="3195663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EBD19B-44EC-497F-BAB5-2537B0ECFCC8}"/>
              </a:ext>
            </a:extLst>
          </p:cNvPr>
          <p:cNvCxnSpPr/>
          <p:nvPr/>
        </p:nvCxnSpPr>
        <p:spPr>
          <a:xfrm>
            <a:off x="1488495" y="4718603"/>
            <a:ext cx="2184400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10E-9DC0-4F6E-B08F-7CC8AA0CB91B}"/>
              </a:ext>
            </a:extLst>
          </p:cNvPr>
          <p:cNvCxnSpPr>
            <a:cxnSpLocks/>
          </p:cNvCxnSpPr>
          <p:nvPr/>
        </p:nvCxnSpPr>
        <p:spPr>
          <a:xfrm flipV="1">
            <a:off x="1488495" y="3739321"/>
            <a:ext cx="0" cy="956733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B51214-F1B6-407A-BD82-576BC87F8A3E}"/>
              </a:ext>
            </a:extLst>
          </p:cNvPr>
          <p:cNvSpPr txBox="1"/>
          <p:nvPr/>
        </p:nvSpPr>
        <p:spPr>
          <a:xfrm>
            <a:off x="1044356" y="337063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42537-1923-4E74-A139-A3E8B2DE5F5F}"/>
              </a:ext>
            </a:extLst>
          </p:cNvPr>
          <p:cNvSpPr txBox="1"/>
          <p:nvPr/>
        </p:nvSpPr>
        <p:spPr>
          <a:xfrm>
            <a:off x="3595095" y="4727070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5747A8-EE90-4492-9839-B232A0F72591}"/>
              </a:ext>
            </a:extLst>
          </p:cNvPr>
          <p:cNvCxnSpPr>
            <a:cxnSpLocks/>
          </p:cNvCxnSpPr>
          <p:nvPr/>
        </p:nvCxnSpPr>
        <p:spPr>
          <a:xfrm>
            <a:off x="1966175" y="2276640"/>
            <a:ext cx="87044" cy="21287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BB662E-3B2D-433E-B21A-F06E316EDEA8}"/>
              </a:ext>
            </a:extLst>
          </p:cNvPr>
          <p:cNvCxnSpPr>
            <a:cxnSpLocks/>
          </p:cNvCxnSpPr>
          <p:nvPr/>
        </p:nvCxnSpPr>
        <p:spPr>
          <a:xfrm>
            <a:off x="2841745" y="2735412"/>
            <a:ext cx="41581" cy="157295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EF489312-0E68-4F61-AD6E-C6EBA525719B}"/>
              </a:ext>
            </a:extLst>
          </p:cNvPr>
          <p:cNvSpPr/>
          <p:nvPr/>
        </p:nvSpPr>
        <p:spPr>
          <a:xfrm rot="10800000" flipV="1">
            <a:off x="2925779" y="4126630"/>
            <a:ext cx="794047" cy="1182491"/>
          </a:xfrm>
          <a:prstGeom prst="arc">
            <a:avLst>
              <a:gd name="adj1" fmla="val 16487261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D67897-4368-4F0C-B233-C6F728D34FDD}"/>
              </a:ext>
            </a:extLst>
          </p:cNvPr>
          <p:cNvCxnSpPr>
            <a:cxnSpLocks/>
          </p:cNvCxnSpPr>
          <p:nvPr/>
        </p:nvCxnSpPr>
        <p:spPr>
          <a:xfrm flipV="1">
            <a:off x="3268142" y="4133596"/>
            <a:ext cx="38548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946344-04E5-4FFF-935F-F95F29D8E2BE}"/>
              </a:ext>
            </a:extLst>
          </p:cNvPr>
          <p:cNvCxnSpPr>
            <a:cxnSpLocks/>
          </p:cNvCxnSpPr>
          <p:nvPr/>
        </p:nvCxnSpPr>
        <p:spPr>
          <a:xfrm>
            <a:off x="2363780" y="4710137"/>
            <a:ext cx="5763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48EE60-CF5B-498E-B695-5EBCFE5E5D68}"/>
              </a:ext>
            </a:extLst>
          </p:cNvPr>
          <p:cNvCxnSpPr>
            <a:cxnSpLocks/>
          </p:cNvCxnSpPr>
          <p:nvPr/>
        </p:nvCxnSpPr>
        <p:spPr>
          <a:xfrm flipV="1">
            <a:off x="1474968" y="3173516"/>
            <a:ext cx="398857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430D79AE-EF94-424B-AFD4-65FF027FD1E3}"/>
              </a:ext>
            </a:extLst>
          </p:cNvPr>
          <p:cNvSpPr/>
          <p:nvPr/>
        </p:nvSpPr>
        <p:spPr>
          <a:xfrm flipH="1" flipV="1">
            <a:off x="2032376" y="3493866"/>
            <a:ext cx="786286" cy="1224010"/>
          </a:xfrm>
          <a:prstGeom prst="arc">
            <a:avLst>
              <a:gd name="adj1" fmla="val 16487261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F7211B-DB63-4F16-934B-0C560CF7E0D8}"/>
              </a:ext>
            </a:extLst>
          </p:cNvPr>
          <p:cNvCxnSpPr>
            <a:cxnSpLocks/>
          </p:cNvCxnSpPr>
          <p:nvPr/>
        </p:nvCxnSpPr>
        <p:spPr>
          <a:xfrm flipH="1" flipV="1">
            <a:off x="1502665" y="4110240"/>
            <a:ext cx="534345" cy="5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B316F6E-A5A2-4168-80C3-63B5D795AF53}"/>
              </a:ext>
            </a:extLst>
          </p:cNvPr>
          <p:cNvCxnSpPr>
            <a:cxnSpLocks/>
          </p:cNvCxnSpPr>
          <p:nvPr/>
        </p:nvCxnSpPr>
        <p:spPr>
          <a:xfrm flipH="1">
            <a:off x="1506403" y="4169177"/>
            <a:ext cx="2147222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ADCF5F-E80A-480B-85B4-D5320FD86E50}"/>
              </a:ext>
            </a:extLst>
          </p:cNvPr>
          <p:cNvCxnSpPr>
            <a:cxnSpLocks/>
          </p:cNvCxnSpPr>
          <p:nvPr/>
        </p:nvCxnSpPr>
        <p:spPr>
          <a:xfrm flipV="1">
            <a:off x="1873825" y="2496528"/>
            <a:ext cx="104651" cy="688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AC9FEE-D494-476D-9E26-0161754DC0AD}"/>
              </a:ext>
            </a:extLst>
          </p:cNvPr>
          <p:cNvCxnSpPr>
            <a:cxnSpLocks/>
          </p:cNvCxnSpPr>
          <p:nvPr/>
        </p:nvCxnSpPr>
        <p:spPr>
          <a:xfrm flipH="1" flipV="1">
            <a:off x="2769975" y="2492845"/>
            <a:ext cx="104651" cy="688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3EEF2C-E0A8-4B8B-BE06-200D57B775B7}"/>
              </a:ext>
            </a:extLst>
          </p:cNvPr>
          <p:cNvCxnSpPr>
            <a:cxnSpLocks/>
          </p:cNvCxnSpPr>
          <p:nvPr/>
        </p:nvCxnSpPr>
        <p:spPr>
          <a:xfrm flipV="1">
            <a:off x="1971876" y="2495124"/>
            <a:ext cx="798099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72A11E-22F9-4204-9A25-390D25F48102}"/>
              </a:ext>
            </a:extLst>
          </p:cNvPr>
          <p:cNvCxnSpPr>
            <a:cxnSpLocks/>
          </p:cNvCxnSpPr>
          <p:nvPr/>
        </p:nvCxnSpPr>
        <p:spPr>
          <a:xfrm flipV="1">
            <a:off x="2871489" y="3177326"/>
            <a:ext cx="398857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48AF7B-2BF8-40BB-916C-60AF5EFBAB88}"/>
              </a:ext>
            </a:extLst>
          </p:cNvPr>
          <p:cNvSpPr txBox="1"/>
          <p:nvPr/>
        </p:nvSpPr>
        <p:spPr>
          <a:xfrm>
            <a:off x="952422" y="238298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95E9BC-E4B3-44D1-AA9E-868E6D96E436}"/>
              </a:ext>
            </a:extLst>
          </p:cNvPr>
          <p:cNvCxnSpPr>
            <a:cxnSpLocks/>
          </p:cNvCxnSpPr>
          <p:nvPr/>
        </p:nvCxnSpPr>
        <p:spPr>
          <a:xfrm flipH="1">
            <a:off x="1264862" y="2541472"/>
            <a:ext cx="2087879" cy="773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8CDD4C5-4632-4609-B1E3-77F4BD48369D}"/>
              </a:ext>
            </a:extLst>
          </p:cNvPr>
          <p:cNvCxnSpPr>
            <a:cxnSpLocks/>
          </p:cNvCxnSpPr>
          <p:nvPr/>
        </p:nvCxnSpPr>
        <p:spPr>
          <a:xfrm flipH="1">
            <a:off x="1277635" y="3089794"/>
            <a:ext cx="2087879" cy="773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0360ED2-2521-4076-A4D2-F9AF9D08048D}"/>
              </a:ext>
            </a:extLst>
          </p:cNvPr>
          <p:cNvSpPr txBox="1"/>
          <p:nvPr/>
        </p:nvSpPr>
        <p:spPr>
          <a:xfrm>
            <a:off x="976553" y="2939023"/>
            <a:ext cx="410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08FCB-7A44-4133-856A-C074440E6030}"/>
              </a:ext>
            </a:extLst>
          </p:cNvPr>
          <p:cNvSpPr txBox="1"/>
          <p:nvPr/>
        </p:nvSpPr>
        <p:spPr>
          <a:xfrm>
            <a:off x="1100844" y="401763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B723AB-34BB-45BE-942A-39A88DC64342}"/>
              </a:ext>
            </a:extLst>
          </p:cNvPr>
          <p:cNvSpPr txBox="1"/>
          <p:nvPr/>
        </p:nvSpPr>
        <p:spPr>
          <a:xfrm>
            <a:off x="1116332" y="4455687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7B2990-75C8-4DB4-8998-E8882D88C75C}"/>
              </a:ext>
            </a:extLst>
          </p:cNvPr>
          <p:cNvCxnSpPr>
            <a:cxnSpLocks/>
          </p:cNvCxnSpPr>
          <p:nvPr/>
        </p:nvCxnSpPr>
        <p:spPr>
          <a:xfrm flipH="1">
            <a:off x="1502665" y="4641617"/>
            <a:ext cx="2147222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4B1C7A-300B-4FEB-A087-3948AC76DF7D}"/>
              </a:ext>
            </a:extLst>
          </p:cNvPr>
          <p:cNvCxnSpPr>
            <a:cxnSpLocks/>
          </p:cNvCxnSpPr>
          <p:nvPr/>
        </p:nvCxnSpPr>
        <p:spPr>
          <a:xfrm>
            <a:off x="2223985" y="3863633"/>
            <a:ext cx="25206" cy="76967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4491E2-9CB1-46C9-A288-012910CC6C02}"/>
              </a:ext>
            </a:extLst>
          </p:cNvPr>
          <p:cNvCxnSpPr>
            <a:cxnSpLocks/>
          </p:cNvCxnSpPr>
          <p:nvPr/>
        </p:nvCxnSpPr>
        <p:spPr>
          <a:xfrm>
            <a:off x="3149123" y="3503904"/>
            <a:ext cx="25206" cy="76967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CA7A435-F6E8-459E-AF2A-2E8E922B2AFD}"/>
              </a:ext>
            </a:extLst>
          </p:cNvPr>
          <p:cNvCxnSpPr>
            <a:cxnSpLocks/>
          </p:cNvCxnSpPr>
          <p:nvPr/>
        </p:nvCxnSpPr>
        <p:spPr>
          <a:xfrm>
            <a:off x="2032376" y="3888742"/>
            <a:ext cx="1950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8FF06D-F4C2-4695-8E54-354498022B61}"/>
              </a:ext>
            </a:extLst>
          </p:cNvPr>
          <p:cNvCxnSpPr>
            <a:cxnSpLocks/>
          </p:cNvCxnSpPr>
          <p:nvPr/>
        </p:nvCxnSpPr>
        <p:spPr>
          <a:xfrm>
            <a:off x="2883326" y="3619752"/>
            <a:ext cx="262848" cy="33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381B2519-F159-4B42-9E3D-0D6A2B38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1" y="2188510"/>
            <a:ext cx="6395642" cy="24516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572BBB9-3D79-4C7C-AC22-4F735A7801A8}"/>
              </a:ext>
            </a:extLst>
          </p:cNvPr>
          <p:cNvSpPr txBox="1"/>
          <p:nvPr/>
        </p:nvSpPr>
        <p:spPr>
          <a:xfrm>
            <a:off x="1571906" y="1502173"/>
            <a:ext cx="2183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Theoretical: </a:t>
            </a:r>
          </a:p>
        </p:txBody>
      </p:sp>
    </p:spTree>
    <p:extLst>
      <p:ext uri="{BB962C8B-B14F-4D97-AF65-F5344CB8AC3E}">
        <p14:creationId xmlns:p14="http://schemas.microsoft.com/office/powerpoint/2010/main" val="290639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Transient parameters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AFB16B-5FBA-4415-8DD2-34B9F8E7DA54}"/>
              </a:ext>
            </a:extLst>
          </p:cNvPr>
          <p:cNvCxnSpPr/>
          <p:nvPr/>
        </p:nvCxnSpPr>
        <p:spPr>
          <a:xfrm>
            <a:off x="2060508" y="3085289"/>
            <a:ext cx="2184400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C3FE82-4FF9-4BE3-B6F3-39C31EC0999B}"/>
              </a:ext>
            </a:extLst>
          </p:cNvPr>
          <p:cNvCxnSpPr>
            <a:cxnSpLocks/>
          </p:cNvCxnSpPr>
          <p:nvPr/>
        </p:nvCxnSpPr>
        <p:spPr>
          <a:xfrm flipV="1">
            <a:off x="2060508" y="2106007"/>
            <a:ext cx="0" cy="956733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B3A320-5F27-4AE0-AC8C-D2E03BF6CB3F}"/>
              </a:ext>
            </a:extLst>
          </p:cNvPr>
          <p:cNvSpPr txBox="1"/>
          <p:nvPr/>
        </p:nvSpPr>
        <p:spPr>
          <a:xfrm>
            <a:off x="1616369" y="1772579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CC480-A2B6-4ACD-A463-FEFE33A00FB7}"/>
              </a:ext>
            </a:extLst>
          </p:cNvPr>
          <p:cNvSpPr txBox="1"/>
          <p:nvPr/>
        </p:nvSpPr>
        <p:spPr>
          <a:xfrm>
            <a:off x="4167108" y="3093756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EBD19B-44EC-497F-BAB5-2537B0ECFCC8}"/>
              </a:ext>
            </a:extLst>
          </p:cNvPr>
          <p:cNvCxnSpPr/>
          <p:nvPr/>
        </p:nvCxnSpPr>
        <p:spPr>
          <a:xfrm>
            <a:off x="2079778" y="4616696"/>
            <a:ext cx="2184400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10E-9DC0-4F6E-B08F-7CC8AA0CB91B}"/>
              </a:ext>
            </a:extLst>
          </p:cNvPr>
          <p:cNvCxnSpPr>
            <a:cxnSpLocks/>
          </p:cNvCxnSpPr>
          <p:nvPr/>
        </p:nvCxnSpPr>
        <p:spPr>
          <a:xfrm flipV="1">
            <a:off x="2079778" y="3637414"/>
            <a:ext cx="0" cy="956733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B51214-F1B6-407A-BD82-576BC87F8A3E}"/>
              </a:ext>
            </a:extLst>
          </p:cNvPr>
          <p:cNvSpPr txBox="1"/>
          <p:nvPr/>
        </p:nvSpPr>
        <p:spPr>
          <a:xfrm>
            <a:off x="1635639" y="3268724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42537-1923-4E74-A139-A3E8B2DE5F5F}"/>
              </a:ext>
            </a:extLst>
          </p:cNvPr>
          <p:cNvSpPr txBox="1"/>
          <p:nvPr/>
        </p:nvSpPr>
        <p:spPr>
          <a:xfrm>
            <a:off x="4186378" y="4625163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5747A8-EE90-4492-9839-B232A0F72591}"/>
              </a:ext>
            </a:extLst>
          </p:cNvPr>
          <p:cNvCxnSpPr>
            <a:cxnSpLocks/>
          </p:cNvCxnSpPr>
          <p:nvPr/>
        </p:nvCxnSpPr>
        <p:spPr>
          <a:xfrm>
            <a:off x="2557458" y="2174733"/>
            <a:ext cx="87044" cy="21287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BB662E-3B2D-433E-B21A-F06E316EDEA8}"/>
              </a:ext>
            </a:extLst>
          </p:cNvPr>
          <p:cNvCxnSpPr>
            <a:cxnSpLocks/>
          </p:cNvCxnSpPr>
          <p:nvPr/>
        </p:nvCxnSpPr>
        <p:spPr>
          <a:xfrm>
            <a:off x="3433028" y="2633505"/>
            <a:ext cx="41581" cy="157295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EF489312-0E68-4F61-AD6E-C6EBA525719B}"/>
              </a:ext>
            </a:extLst>
          </p:cNvPr>
          <p:cNvSpPr/>
          <p:nvPr/>
        </p:nvSpPr>
        <p:spPr>
          <a:xfrm rot="10800000" flipV="1">
            <a:off x="3517062" y="4024723"/>
            <a:ext cx="794047" cy="1182491"/>
          </a:xfrm>
          <a:prstGeom prst="arc">
            <a:avLst>
              <a:gd name="adj1" fmla="val 16487261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D67897-4368-4F0C-B233-C6F728D34FDD}"/>
              </a:ext>
            </a:extLst>
          </p:cNvPr>
          <p:cNvCxnSpPr>
            <a:cxnSpLocks/>
          </p:cNvCxnSpPr>
          <p:nvPr/>
        </p:nvCxnSpPr>
        <p:spPr>
          <a:xfrm flipV="1">
            <a:off x="3859425" y="4031689"/>
            <a:ext cx="38548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946344-04E5-4FFF-935F-F95F29D8E2BE}"/>
              </a:ext>
            </a:extLst>
          </p:cNvPr>
          <p:cNvCxnSpPr>
            <a:cxnSpLocks/>
          </p:cNvCxnSpPr>
          <p:nvPr/>
        </p:nvCxnSpPr>
        <p:spPr>
          <a:xfrm>
            <a:off x="2955063" y="4608230"/>
            <a:ext cx="5763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48EE60-CF5B-498E-B695-5EBCFE5E5D68}"/>
              </a:ext>
            </a:extLst>
          </p:cNvPr>
          <p:cNvCxnSpPr>
            <a:cxnSpLocks/>
          </p:cNvCxnSpPr>
          <p:nvPr/>
        </p:nvCxnSpPr>
        <p:spPr>
          <a:xfrm flipV="1">
            <a:off x="2066251" y="3071609"/>
            <a:ext cx="398857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430D79AE-EF94-424B-AFD4-65FF027FD1E3}"/>
              </a:ext>
            </a:extLst>
          </p:cNvPr>
          <p:cNvSpPr/>
          <p:nvPr/>
        </p:nvSpPr>
        <p:spPr>
          <a:xfrm flipH="1" flipV="1">
            <a:off x="2623659" y="3391959"/>
            <a:ext cx="786286" cy="1224010"/>
          </a:xfrm>
          <a:prstGeom prst="arc">
            <a:avLst>
              <a:gd name="adj1" fmla="val 16487261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F7211B-DB63-4F16-934B-0C560CF7E0D8}"/>
              </a:ext>
            </a:extLst>
          </p:cNvPr>
          <p:cNvCxnSpPr>
            <a:cxnSpLocks/>
          </p:cNvCxnSpPr>
          <p:nvPr/>
        </p:nvCxnSpPr>
        <p:spPr>
          <a:xfrm flipH="1" flipV="1">
            <a:off x="2093948" y="4008333"/>
            <a:ext cx="534345" cy="5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B316F6E-A5A2-4168-80C3-63B5D795AF53}"/>
              </a:ext>
            </a:extLst>
          </p:cNvPr>
          <p:cNvCxnSpPr>
            <a:cxnSpLocks/>
          </p:cNvCxnSpPr>
          <p:nvPr/>
        </p:nvCxnSpPr>
        <p:spPr>
          <a:xfrm flipH="1">
            <a:off x="2097686" y="4067270"/>
            <a:ext cx="2147222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ADCF5F-E80A-480B-85B4-D5320FD86E50}"/>
              </a:ext>
            </a:extLst>
          </p:cNvPr>
          <p:cNvCxnSpPr>
            <a:cxnSpLocks/>
          </p:cNvCxnSpPr>
          <p:nvPr/>
        </p:nvCxnSpPr>
        <p:spPr>
          <a:xfrm flipV="1">
            <a:off x="2465108" y="2394621"/>
            <a:ext cx="104651" cy="688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AC9FEE-D494-476D-9E26-0161754DC0AD}"/>
              </a:ext>
            </a:extLst>
          </p:cNvPr>
          <p:cNvCxnSpPr>
            <a:cxnSpLocks/>
          </p:cNvCxnSpPr>
          <p:nvPr/>
        </p:nvCxnSpPr>
        <p:spPr>
          <a:xfrm flipH="1" flipV="1">
            <a:off x="3361258" y="2390938"/>
            <a:ext cx="104651" cy="688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3EEF2C-E0A8-4B8B-BE06-200D57B775B7}"/>
              </a:ext>
            </a:extLst>
          </p:cNvPr>
          <p:cNvCxnSpPr>
            <a:cxnSpLocks/>
          </p:cNvCxnSpPr>
          <p:nvPr/>
        </p:nvCxnSpPr>
        <p:spPr>
          <a:xfrm flipV="1">
            <a:off x="2563159" y="2393217"/>
            <a:ext cx="798099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72A11E-22F9-4204-9A25-390D25F48102}"/>
              </a:ext>
            </a:extLst>
          </p:cNvPr>
          <p:cNvCxnSpPr>
            <a:cxnSpLocks/>
          </p:cNvCxnSpPr>
          <p:nvPr/>
        </p:nvCxnSpPr>
        <p:spPr>
          <a:xfrm flipV="1">
            <a:off x="3462772" y="3075419"/>
            <a:ext cx="398857" cy="1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48AF7B-2BF8-40BB-916C-60AF5EFBAB88}"/>
              </a:ext>
            </a:extLst>
          </p:cNvPr>
          <p:cNvSpPr txBox="1"/>
          <p:nvPr/>
        </p:nvSpPr>
        <p:spPr>
          <a:xfrm>
            <a:off x="1543705" y="228108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95E9BC-E4B3-44D1-AA9E-868E6D96E436}"/>
              </a:ext>
            </a:extLst>
          </p:cNvPr>
          <p:cNvCxnSpPr>
            <a:cxnSpLocks/>
          </p:cNvCxnSpPr>
          <p:nvPr/>
        </p:nvCxnSpPr>
        <p:spPr>
          <a:xfrm flipH="1">
            <a:off x="1856145" y="2439565"/>
            <a:ext cx="2087879" cy="773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8CDD4C5-4632-4609-B1E3-77F4BD48369D}"/>
              </a:ext>
            </a:extLst>
          </p:cNvPr>
          <p:cNvCxnSpPr>
            <a:cxnSpLocks/>
          </p:cNvCxnSpPr>
          <p:nvPr/>
        </p:nvCxnSpPr>
        <p:spPr>
          <a:xfrm flipH="1">
            <a:off x="1868918" y="2987887"/>
            <a:ext cx="2087879" cy="773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0360ED2-2521-4076-A4D2-F9AF9D08048D}"/>
              </a:ext>
            </a:extLst>
          </p:cNvPr>
          <p:cNvSpPr txBox="1"/>
          <p:nvPr/>
        </p:nvSpPr>
        <p:spPr>
          <a:xfrm>
            <a:off x="1567836" y="2837116"/>
            <a:ext cx="410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08FCB-7A44-4133-856A-C074440E6030}"/>
              </a:ext>
            </a:extLst>
          </p:cNvPr>
          <p:cNvSpPr txBox="1"/>
          <p:nvPr/>
        </p:nvSpPr>
        <p:spPr>
          <a:xfrm>
            <a:off x="1692127" y="391572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B723AB-34BB-45BE-942A-39A88DC64342}"/>
              </a:ext>
            </a:extLst>
          </p:cNvPr>
          <p:cNvSpPr txBox="1"/>
          <p:nvPr/>
        </p:nvSpPr>
        <p:spPr>
          <a:xfrm>
            <a:off x="1707615" y="435378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7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7B2990-75C8-4DB4-8998-E8882D88C75C}"/>
              </a:ext>
            </a:extLst>
          </p:cNvPr>
          <p:cNvCxnSpPr>
            <a:cxnSpLocks/>
          </p:cNvCxnSpPr>
          <p:nvPr/>
        </p:nvCxnSpPr>
        <p:spPr>
          <a:xfrm flipH="1">
            <a:off x="2093948" y="4539710"/>
            <a:ext cx="2147222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4B1C7A-300B-4FEB-A087-3948AC76DF7D}"/>
              </a:ext>
            </a:extLst>
          </p:cNvPr>
          <p:cNvCxnSpPr>
            <a:cxnSpLocks/>
          </p:cNvCxnSpPr>
          <p:nvPr/>
        </p:nvCxnSpPr>
        <p:spPr>
          <a:xfrm>
            <a:off x="2815268" y="3761726"/>
            <a:ext cx="25206" cy="76967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4491E2-9CB1-46C9-A288-012910CC6C02}"/>
              </a:ext>
            </a:extLst>
          </p:cNvPr>
          <p:cNvCxnSpPr>
            <a:cxnSpLocks/>
          </p:cNvCxnSpPr>
          <p:nvPr/>
        </p:nvCxnSpPr>
        <p:spPr>
          <a:xfrm>
            <a:off x="3740406" y="3401997"/>
            <a:ext cx="25206" cy="76967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CA7A435-F6E8-459E-AF2A-2E8E922B2AFD}"/>
              </a:ext>
            </a:extLst>
          </p:cNvPr>
          <p:cNvCxnSpPr>
            <a:cxnSpLocks/>
          </p:cNvCxnSpPr>
          <p:nvPr/>
        </p:nvCxnSpPr>
        <p:spPr>
          <a:xfrm>
            <a:off x="2623659" y="3786835"/>
            <a:ext cx="1950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8FF06D-F4C2-4695-8E54-354498022B61}"/>
              </a:ext>
            </a:extLst>
          </p:cNvPr>
          <p:cNvCxnSpPr>
            <a:cxnSpLocks/>
          </p:cNvCxnSpPr>
          <p:nvPr/>
        </p:nvCxnSpPr>
        <p:spPr>
          <a:xfrm>
            <a:off x="3474609" y="3517845"/>
            <a:ext cx="262848" cy="33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381B2519-F159-4B42-9E3D-0D6A2B38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1" y="2188510"/>
            <a:ext cx="6395642" cy="245166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258B04E-FFEA-4926-8106-EE97B7FC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3" y="1826388"/>
            <a:ext cx="4742088" cy="329603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7B515E8-5D71-458B-B437-70C40210B840}"/>
              </a:ext>
            </a:extLst>
          </p:cNvPr>
          <p:cNvSpPr txBox="1"/>
          <p:nvPr/>
        </p:nvSpPr>
        <p:spPr>
          <a:xfrm>
            <a:off x="1627240" y="1508459"/>
            <a:ext cx="2183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Practical:</a:t>
            </a:r>
          </a:p>
        </p:txBody>
      </p:sp>
    </p:spTree>
    <p:extLst>
      <p:ext uri="{BB962C8B-B14F-4D97-AF65-F5344CB8AC3E}">
        <p14:creationId xmlns:p14="http://schemas.microsoft.com/office/powerpoint/2010/main" val="3213518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One more step: CMOS NAND gate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5E1A5-03C7-4A25-85FA-773F4A6A06E6}"/>
              </a:ext>
            </a:extLst>
          </p:cNvPr>
          <p:cNvSpPr txBox="1"/>
          <p:nvPr/>
        </p:nvSpPr>
        <p:spPr>
          <a:xfrm>
            <a:off x="1883261" y="5773281"/>
            <a:ext cx="7952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https://www.tutorialspoint.com/vlsi_design/vlsi_design_combinational_mos_logic_circuits.htm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A9E3F-910A-4C52-8472-AB3FF093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74" y="1612266"/>
            <a:ext cx="7988642" cy="4239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6DBC0-E7E0-4ADE-B9FB-C0185888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45" b="76643"/>
          <a:stretch/>
        </p:blipFill>
        <p:spPr>
          <a:xfrm>
            <a:off x="9704647" y="1646370"/>
            <a:ext cx="1877753" cy="68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AE1BE-208C-4FC3-A244-65DB3D95A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60" b="76142"/>
          <a:stretch/>
        </p:blipFill>
        <p:spPr>
          <a:xfrm>
            <a:off x="9812840" y="2433369"/>
            <a:ext cx="1841716" cy="6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CMOS NAND gate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7F71-9246-4BC1-B3EC-ADB08003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21" y="1496292"/>
            <a:ext cx="3330229" cy="153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A3DE1-E848-4FB8-AAB4-630DB9726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2"/>
          <a:stretch/>
        </p:blipFill>
        <p:spPr>
          <a:xfrm>
            <a:off x="408432" y="3035665"/>
            <a:ext cx="2948732" cy="376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FD39B-CDD1-406C-B0D0-BB32E5A0E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510" y="1586594"/>
            <a:ext cx="4078481" cy="5119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47063F-C556-4F83-8ACB-D693C5E91B22}"/>
              </a:ext>
            </a:extLst>
          </p:cNvPr>
          <p:cNvSpPr txBox="1"/>
          <p:nvPr/>
        </p:nvSpPr>
        <p:spPr>
          <a:xfrm>
            <a:off x="8008620" y="3905764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0C401-EC64-4EEE-B910-5CCA7B377551}"/>
              </a:ext>
            </a:extLst>
          </p:cNvPr>
          <p:cNvSpPr txBox="1"/>
          <p:nvPr/>
        </p:nvSpPr>
        <p:spPr>
          <a:xfrm>
            <a:off x="8580163" y="4314068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ECB3A-29DC-454E-9171-0FEE4527D892}"/>
              </a:ext>
            </a:extLst>
          </p:cNvPr>
          <p:cNvSpPr txBox="1"/>
          <p:nvPr/>
        </p:nvSpPr>
        <p:spPr>
          <a:xfrm>
            <a:off x="9449413" y="4343791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70D31-9A91-40CA-9445-C8C4ABDCD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364" y="1711642"/>
            <a:ext cx="4176122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7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Identify the NAND gate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FD39B-CDD1-406C-B0D0-BB32E5A0E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93"/>
          <a:stretch/>
        </p:blipFill>
        <p:spPr>
          <a:xfrm>
            <a:off x="2659278" y="1920723"/>
            <a:ext cx="5386617" cy="3996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47063F-C556-4F83-8ACB-D693C5E91B22}"/>
              </a:ext>
            </a:extLst>
          </p:cNvPr>
          <p:cNvSpPr txBox="1"/>
          <p:nvPr/>
        </p:nvSpPr>
        <p:spPr>
          <a:xfrm>
            <a:off x="8008620" y="3905764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0C401-EC64-4EEE-B910-5CCA7B377551}"/>
              </a:ext>
            </a:extLst>
          </p:cNvPr>
          <p:cNvSpPr txBox="1"/>
          <p:nvPr/>
        </p:nvSpPr>
        <p:spPr>
          <a:xfrm>
            <a:off x="8580163" y="4314068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ECB3A-29DC-454E-9171-0FEE4527D892}"/>
              </a:ext>
            </a:extLst>
          </p:cNvPr>
          <p:cNvSpPr txBox="1"/>
          <p:nvPr/>
        </p:nvSpPr>
        <p:spPr>
          <a:xfrm>
            <a:off x="9449413" y="4343791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1CDC6-F28D-46C9-BCA0-6F2881BE5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28"/>
          <a:stretch/>
        </p:blipFill>
        <p:spPr>
          <a:xfrm>
            <a:off x="-13043" y="1798849"/>
            <a:ext cx="2833688" cy="4239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1CCED7-FEAF-4494-8A56-0A8E40FC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28"/>
          <a:stretch/>
        </p:blipFill>
        <p:spPr>
          <a:xfrm>
            <a:off x="7955980" y="2728252"/>
            <a:ext cx="4078481" cy="20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 is for complementary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3588B-DCD4-4A17-81D7-F63486BB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8" y="1981576"/>
            <a:ext cx="6529376" cy="4155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539D9-1A30-497C-A157-B7F2E63C32CA}"/>
              </a:ext>
            </a:extLst>
          </p:cNvPr>
          <p:cNvSpPr txBox="1"/>
          <p:nvPr/>
        </p:nvSpPr>
        <p:spPr>
          <a:xfrm>
            <a:off x="254118" y="6137274"/>
            <a:ext cx="2602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6.004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A8298-CC48-4999-8B6E-548401412B88}"/>
              </a:ext>
            </a:extLst>
          </p:cNvPr>
          <p:cNvSpPr txBox="1"/>
          <p:nvPr/>
        </p:nvSpPr>
        <p:spPr>
          <a:xfrm flipH="1">
            <a:off x="8596088" y="4077822"/>
            <a:ext cx="206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= (A+B)·C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E9D46-9F1E-436D-B82E-1F1E3783525D}"/>
              </a:ext>
            </a:extLst>
          </p:cNvPr>
          <p:cNvCxnSpPr>
            <a:cxnSpLocks/>
          </p:cNvCxnSpPr>
          <p:nvPr/>
        </p:nvCxnSpPr>
        <p:spPr>
          <a:xfrm>
            <a:off x="9181982" y="4133702"/>
            <a:ext cx="904237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6DB601-2ADF-4948-B4C2-04A88C331478}"/>
              </a:ext>
            </a:extLst>
          </p:cNvPr>
          <p:cNvSpPr txBox="1"/>
          <p:nvPr/>
        </p:nvSpPr>
        <p:spPr>
          <a:xfrm>
            <a:off x="6737037" y="2295037"/>
            <a:ext cx="2708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design, no need for truth table?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2F95-830D-4B47-AA08-B68B95C45AFF}"/>
              </a:ext>
            </a:extLst>
          </p:cNvPr>
          <p:cNvSpPr txBox="1"/>
          <p:nvPr/>
        </p:nvSpPr>
        <p:spPr>
          <a:xfrm>
            <a:off x="9629145" y="4513669"/>
            <a:ext cx="2420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down (NMOS)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B8B6F-93A2-4FF6-89E5-17BB0F7EF149}"/>
              </a:ext>
            </a:extLst>
          </p:cNvPr>
          <p:cNvSpPr txBox="1"/>
          <p:nvPr/>
        </p:nvSpPr>
        <p:spPr>
          <a:xfrm>
            <a:off x="7025737" y="4543048"/>
            <a:ext cx="2156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up (PMOS)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49B4B-31B1-4F3F-8036-EB2C0A263C8A}"/>
              </a:ext>
            </a:extLst>
          </p:cNvPr>
          <p:cNvSpPr txBox="1"/>
          <p:nvPr/>
        </p:nvSpPr>
        <p:spPr>
          <a:xfrm>
            <a:off x="7669942" y="5616471"/>
            <a:ext cx="1117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(A·B)+C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7D4612-F514-4DA6-8714-C2688C7C436C}"/>
              </a:ext>
            </a:extLst>
          </p:cNvPr>
          <p:cNvCxnSpPr>
            <a:cxnSpLocks/>
          </p:cNvCxnSpPr>
          <p:nvPr/>
        </p:nvCxnSpPr>
        <p:spPr>
          <a:xfrm>
            <a:off x="7767980" y="5642930"/>
            <a:ext cx="206532" cy="2769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BAF663-AC77-4DF6-96ED-572A838B3304}"/>
              </a:ext>
            </a:extLst>
          </p:cNvPr>
          <p:cNvCxnSpPr>
            <a:cxnSpLocks/>
          </p:cNvCxnSpPr>
          <p:nvPr/>
        </p:nvCxnSpPr>
        <p:spPr>
          <a:xfrm>
            <a:off x="8055729" y="5644315"/>
            <a:ext cx="206532" cy="2769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1A74B-0A8F-4BF5-B360-C1AFB4E868D9}"/>
              </a:ext>
            </a:extLst>
          </p:cNvPr>
          <p:cNvCxnSpPr>
            <a:cxnSpLocks/>
          </p:cNvCxnSpPr>
          <p:nvPr/>
        </p:nvCxnSpPr>
        <p:spPr>
          <a:xfrm>
            <a:off x="8396990" y="5650189"/>
            <a:ext cx="206532" cy="2769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902F4A-C2A1-438B-ADB1-8686655A3EB9}"/>
              </a:ext>
            </a:extLst>
          </p:cNvPr>
          <p:cNvSpPr txBox="1"/>
          <p:nvPr/>
        </p:nvSpPr>
        <p:spPr>
          <a:xfrm flipH="1">
            <a:off x="9986849" y="5551616"/>
            <a:ext cx="206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= (A+B)·C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97800E-1695-49DE-9260-7433A4D5E7F0}"/>
              </a:ext>
            </a:extLst>
          </p:cNvPr>
          <p:cNvCxnSpPr>
            <a:cxnSpLocks/>
          </p:cNvCxnSpPr>
          <p:nvPr/>
        </p:nvCxnSpPr>
        <p:spPr>
          <a:xfrm>
            <a:off x="10057980" y="5608924"/>
            <a:ext cx="206532" cy="2769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49B9E-4461-4FBA-BF90-EA460C1950AE}"/>
              </a:ext>
            </a:extLst>
          </p:cNvPr>
          <p:cNvGrpSpPr/>
          <p:nvPr/>
        </p:nvGrpSpPr>
        <p:grpSpPr>
          <a:xfrm>
            <a:off x="10447440" y="4916875"/>
            <a:ext cx="396649" cy="629515"/>
            <a:chOff x="2080692" y="1162642"/>
            <a:chExt cx="396649" cy="629515"/>
          </a:xfrm>
        </p:grpSpPr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28FF524-BB94-4669-960E-044AC389D3A5}"/>
                </a:ext>
              </a:extLst>
            </p:cNvPr>
            <p:cNvCxnSpPr/>
            <p:nvPr/>
          </p:nvCxnSpPr>
          <p:spPr>
            <a:xfrm rot="5400000">
              <a:off x="2232116" y="128594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97D9AD7-24E4-4DDC-9A79-F56B03702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32116" y="1546933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B71A2F-DC27-44E9-941C-139C6DFE544C}"/>
                </a:ext>
              </a:extLst>
            </p:cNvPr>
            <p:cNvCxnSpPr/>
            <p:nvPr/>
          </p:nvCxnSpPr>
          <p:spPr>
            <a:xfrm>
              <a:off x="2273505" y="1346907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F6A1F3-7D86-49EB-AA68-E69576E86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692" y="1477140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2D8E9-AA08-4F09-B6DB-F711113771DB}"/>
              </a:ext>
            </a:extLst>
          </p:cNvPr>
          <p:cNvGrpSpPr/>
          <p:nvPr/>
        </p:nvGrpSpPr>
        <p:grpSpPr>
          <a:xfrm>
            <a:off x="7781828" y="4943158"/>
            <a:ext cx="467615" cy="629515"/>
            <a:chOff x="7702427" y="4255976"/>
            <a:chExt cx="467615" cy="629515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2C78848-BD56-47A7-866C-65F38113585B}"/>
                </a:ext>
              </a:extLst>
            </p:cNvPr>
            <p:cNvCxnSpPr/>
            <p:nvPr/>
          </p:nvCxnSpPr>
          <p:spPr>
            <a:xfrm rot="5400000">
              <a:off x="7924817" y="4379281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F46F638-1905-4DF9-A255-0F8C2DFFE3D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24817" y="464026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E98B24-8CD0-483B-8288-47115E456BFF}"/>
                </a:ext>
              </a:extLst>
            </p:cNvPr>
            <p:cNvCxnSpPr/>
            <p:nvPr/>
          </p:nvCxnSpPr>
          <p:spPr>
            <a:xfrm>
              <a:off x="7966206" y="4440241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8F5C20-E512-4040-9D49-031695467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2427" y="4570472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4002E-BFEB-45BD-B022-73126E267640}"/>
                </a:ext>
              </a:extLst>
            </p:cNvPr>
            <p:cNvSpPr/>
            <p:nvPr/>
          </p:nvSpPr>
          <p:spPr>
            <a:xfrm>
              <a:off x="7899211" y="4540050"/>
              <a:ext cx="59054" cy="60849"/>
            </a:xfrm>
            <a:prstGeom prst="ellipse">
              <a:avLst/>
            </a:prstGeom>
            <a:noFill/>
            <a:ln w="19050">
              <a:solidFill>
                <a:schemeClr val="accent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5CFD350-FE7F-4D28-849E-30AC17915859}"/>
              </a:ext>
            </a:extLst>
          </p:cNvPr>
          <p:cNvSpPr/>
          <p:nvPr/>
        </p:nvSpPr>
        <p:spPr>
          <a:xfrm>
            <a:off x="9912768" y="2016729"/>
            <a:ext cx="1142889" cy="5913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 up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DACAC2-AE3E-4969-A532-863EF5CD8B71}"/>
              </a:ext>
            </a:extLst>
          </p:cNvPr>
          <p:cNvSpPr/>
          <p:nvPr/>
        </p:nvSpPr>
        <p:spPr>
          <a:xfrm>
            <a:off x="9945381" y="2886924"/>
            <a:ext cx="1142889" cy="6805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 down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690EE4-5733-4843-91C7-2D406113746E}"/>
              </a:ext>
            </a:extLst>
          </p:cNvPr>
          <p:cNvCxnSpPr>
            <a:cxnSpLocks/>
          </p:cNvCxnSpPr>
          <p:nvPr/>
        </p:nvCxnSpPr>
        <p:spPr>
          <a:xfrm flipV="1">
            <a:off x="10491437" y="2612777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19BA252-0B53-4356-9C1F-3F503B6D4F7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508132" y="3701519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A7FC85C-2C2E-4B05-959A-3E85DDBB8BBB}"/>
              </a:ext>
            </a:extLst>
          </p:cNvPr>
          <p:cNvCxnSpPr>
            <a:cxnSpLocks/>
          </p:cNvCxnSpPr>
          <p:nvPr/>
        </p:nvCxnSpPr>
        <p:spPr>
          <a:xfrm>
            <a:off x="10438034" y="3930933"/>
            <a:ext cx="159427" cy="653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C50AA79-343C-404C-8BB3-D59CD7D226C5}"/>
              </a:ext>
            </a:extLst>
          </p:cNvPr>
          <p:cNvCxnSpPr>
            <a:cxnSpLocks/>
          </p:cNvCxnSpPr>
          <p:nvPr/>
        </p:nvCxnSpPr>
        <p:spPr>
          <a:xfrm flipV="1">
            <a:off x="10482846" y="1751019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4897E29-A90C-45C6-A445-8E55FDD311A9}"/>
              </a:ext>
            </a:extLst>
          </p:cNvPr>
          <p:cNvSpPr txBox="1"/>
          <p:nvPr/>
        </p:nvSpPr>
        <p:spPr>
          <a:xfrm>
            <a:off x="10484017" y="1611955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</a:t>
            </a:r>
            <a:endParaRPr lang="en-US" sz="2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EF0061-2F4D-4593-9FB0-4572E4E6DF96}"/>
              </a:ext>
            </a:extLst>
          </p:cNvPr>
          <p:cNvSpPr txBox="1"/>
          <p:nvPr/>
        </p:nvSpPr>
        <p:spPr>
          <a:xfrm>
            <a:off x="11249757" y="2555985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en-US" sz="20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851751-3B0A-46F0-A51C-A324852B0037}"/>
              </a:ext>
            </a:extLst>
          </p:cNvPr>
          <p:cNvCxnSpPr>
            <a:cxnSpLocks/>
          </p:cNvCxnSpPr>
          <p:nvPr/>
        </p:nvCxnSpPr>
        <p:spPr>
          <a:xfrm flipH="1" flipV="1">
            <a:off x="10489382" y="2746369"/>
            <a:ext cx="806023" cy="6513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C7D9B9-98D8-4743-9BCE-63156C826B4B}"/>
              </a:ext>
            </a:extLst>
          </p:cNvPr>
          <p:cNvCxnSpPr>
            <a:cxnSpLocks/>
          </p:cNvCxnSpPr>
          <p:nvPr/>
        </p:nvCxnSpPr>
        <p:spPr>
          <a:xfrm flipV="1">
            <a:off x="10511400" y="3558256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116EAAC-9D70-450C-BC14-905AB33E83DD}"/>
              </a:ext>
            </a:extLst>
          </p:cNvPr>
          <p:cNvCxnSpPr>
            <a:cxnSpLocks/>
          </p:cNvCxnSpPr>
          <p:nvPr/>
        </p:nvCxnSpPr>
        <p:spPr>
          <a:xfrm flipH="1" flipV="1">
            <a:off x="9629145" y="2311049"/>
            <a:ext cx="278669" cy="1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06B315-1D02-4E3D-A0A4-D44A7F173F69}"/>
              </a:ext>
            </a:extLst>
          </p:cNvPr>
          <p:cNvCxnSpPr>
            <a:cxnSpLocks/>
          </p:cNvCxnSpPr>
          <p:nvPr/>
        </p:nvCxnSpPr>
        <p:spPr>
          <a:xfrm flipH="1" flipV="1">
            <a:off x="9666712" y="3227200"/>
            <a:ext cx="278669" cy="1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8CC4AEA-692B-4121-AD04-DF196FCEE4F9}"/>
              </a:ext>
            </a:extLst>
          </p:cNvPr>
          <p:cNvSpPr txBox="1"/>
          <p:nvPr/>
        </p:nvSpPr>
        <p:spPr>
          <a:xfrm>
            <a:off x="9331973" y="1973961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endParaRPr lang="en-US" sz="2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45425A7-EEFE-49A0-9672-87D57ED6E511}"/>
              </a:ext>
            </a:extLst>
          </p:cNvPr>
          <p:cNvSpPr txBox="1"/>
          <p:nvPr/>
        </p:nvSpPr>
        <p:spPr>
          <a:xfrm>
            <a:off x="9341519" y="2882971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340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 is for complementary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3588B-DCD4-4A17-81D7-F63486BB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8" y="1981576"/>
            <a:ext cx="6529376" cy="4155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539D9-1A30-497C-A157-B7F2E63C32CA}"/>
              </a:ext>
            </a:extLst>
          </p:cNvPr>
          <p:cNvSpPr txBox="1"/>
          <p:nvPr/>
        </p:nvSpPr>
        <p:spPr>
          <a:xfrm>
            <a:off x="254118" y="6137274"/>
            <a:ext cx="2602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6.004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A8298-CC48-4999-8B6E-548401412B88}"/>
              </a:ext>
            </a:extLst>
          </p:cNvPr>
          <p:cNvSpPr txBox="1"/>
          <p:nvPr/>
        </p:nvSpPr>
        <p:spPr>
          <a:xfrm flipH="1">
            <a:off x="8382002" y="2181631"/>
            <a:ext cx="206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= (A+B)·C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E9D46-9F1E-436D-B82E-1F1E3783525D}"/>
              </a:ext>
            </a:extLst>
          </p:cNvPr>
          <p:cNvCxnSpPr>
            <a:cxnSpLocks/>
          </p:cNvCxnSpPr>
          <p:nvPr/>
        </p:nvCxnSpPr>
        <p:spPr>
          <a:xfrm>
            <a:off x="8967896" y="2237511"/>
            <a:ext cx="904237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6DB601-2ADF-4948-B4C2-04A88C331478}"/>
              </a:ext>
            </a:extLst>
          </p:cNvPr>
          <p:cNvSpPr txBox="1"/>
          <p:nvPr/>
        </p:nvSpPr>
        <p:spPr>
          <a:xfrm>
            <a:off x="7014192" y="1753581"/>
            <a:ext cx="4401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design without truth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2F95-830D-4B47-AA08-B68B95C45AFF}"/>
              </a:ext>
            </a:extLst>
          </p:cNvPr>
          <p:cNvSpPr txBox="1"/>
          <p:nvPr/>
        </p:nvSpPr>
        <p:spPr>
          <a:xfrm>
            <a:off x="9261036" y="5112970"/>
            <a:ext cx="2420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down (NMOS)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B8B6F-93A2-4FF6-89E5-17BB0F7EF149}"/>
              </a:ext>
            </a:extLst>
          </p:cNvPr>
          <p:cNvSpPr txBox="1"/>
          <p:nvPr/>
        </p:nvSpPr>
        <p:spPr>
          <a:xfrm>
            <a:off x="9504878" y="3169049"/>
            <a:ext cx="2156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up (PMOS)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49B9E-4461-4FBA-BF90-EA460C1950AE}"/>
              </a:ext>
            </a:extLst>
          </p:cNvPr>
          <p:cNvGrpSpPr/>
          <p:nvPr/>
        </p:nvGrpSpPr>
        <p:grpSpPr>
          <a:xfrm>
            <a:off x="8205301" y="4403218"/>
            <a:ext cx="396649" cy="629515"/>
            <a:chOff x="2080692" y="1162642"/>
            <a:chExt cx="396649" cy="629515"/>
          </a:xfrm>
        </p:grpSpPr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28FF524-BB94-4669-960E-044AC389D3A5}"/>
                </a:ext>
              </a:extLst>
            </p:cNvPr>
            <p:cNvCxnSpPr/>
            <p:nvPr/>
          </p:nvCxnSpPr>
          <p:spPr>
            <a:xfrm rot="5400000">
              <a:off x="2232116" y="128594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97D9AD7-24E4-4DDC-9A79-F56B03702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32116" y="1546933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B71A2F-DC27-44E9-941C-139C6DFE544C}"/>
                </a:ext>
              </a:extLst>
            </p:cNvPr>
            <p:cNvCxnSpPr/>
            <p:nvPr/>
          </p:nvCxnSpPr>
          <p:spPr>
            <a:xfrm>
              <a:off x="2273505" y="1346907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F6A1F3-7D86-49EB-AA68-E69576E86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692" y="1477140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2D8E9-AA08-4F09-B6DB-F711113771DB}"/>
              </a:ext>
            </a:extLst>
          </p:cNvPr>
          <p:cNvGrpSpPr/>
          <p:nvPr/>
        </p:nvGrpSpPr>
        <p:grpSpPr>
          <a:xfrm>
            <a:off x="8119096" y="2884975"/>
            <a:ext cx="467615" cy="629515"/>
            <a:chOff x="7702427" y="4255976"/>
            <a:chExt cx="467615" cy="629515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2C78848-BD56-47A7-866C-65F38113585B}"/>
                </a:ext>
              </a:extLst>
            </p:cNvPr>
            <p:cNvCxnSpPr/>
            <p:nvPr/>
          </p:nvCxnSpPr>
          <p:spPr>
            <a:xfrm rot="5400000">
              <a:off x="7924817" y="4379281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F46F638-1905-4DF9-A255-0F8C2DFFE3D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24817" y="464026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E98B24-8CD0-483B-8288-47115E456BFF}"/>
                </a:ext>
              </a:extLst>
            </p:cNvPr>
            <p:cNvCxnSpPr/>
            <p:nvPr/>
          </p:nvCxnSpPr>
          <p:spPr>
            <a:xfrm>
              <a:off x="7966206" y="4440241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8F5C20-E512-4040-9D49-031695467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2427" y="4570472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4002E-BFEB-45BD-B022-73126E267640}"/>
                </a:ext>
              </a:extLst>
            </p:cNvPr>
            <p:cNvSpPr/>
            <p:nvPr/>
          </p:nvSpPr>
          <p:spPr>
            <a:xfrm>
              <a:off x="7899211" y="4540050"/>
              <a:ext cx="59054" cy="60849"/>
            </a:xfrm>
            <a:prstGeom prst="ellipse">
              <a:avLst/>
            </a:prstGeom>
            <a:noFill/>
            <a:ln w="19050">
              <a:solidFill>
                <a:schemeClr val="accent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D5ADF7-2EB9-4504-A3F9-964350B250AB}"/>
              </a:ext>
            </a:extLst>
          </p:cNvPr>
          <p:cNvGrpSpPr/>
          <p:nvPr/>
        </p:nvGrpSpPr>
        <p:grpSpPr>
          <a:xfrm>
            <a:off x="8997851" y="4409753"/>
            <a:ext cx="396649" cy="629515"/>
            <a:chOff x="2080692" y="1162642"/>
            <a:chExt cx="396649" cy="629515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9B9099E2-C42B-4693-86DA-FA3310DE392E}"/>
                </a:ext>
              </a:extLst>
            </p:cNvPr>
            <p:cNvCxnSpPr/>
            <p:nvPr/>
          </p:nvCxnSpPr>
          <p:spPr>
            <a:xfrm rot="5400000">
              <a:off x="2232116" y="128594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2205A88-38A5-463B-BB00-F30B584EF24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32116" y="1546933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5818A6-927B-4D6D-9A5B-889D876E28BC}"/>
                </a:ext>
              </a:extLst>
            </p:cNvPr>
            <p:cNvCxnSpPr/>
            <p:nvPr/>
          </p:nvCxnSpPr>
          <p:spPr>
            <a:xfrm>
              <a:off x="2273505" y="1346907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57B0C1-455A-4C72-8B3A-EAAACDF0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692" y="1477140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C1EAA5-A85F-46A7-80A4-DC74B3CFE59D}"/>
              </a:ext>
            </a:extLst>
          </p:cNvPr>
          <p:cNvGrpSpPr/>
          <p:nvPr/>
        </p:nvGrpSpPr>
        <p:grpSpPr>
          <a:xfrm>
            <a:off x="8602560" y="5325795"/>
            <a:ext cx="396649" cy="629515"/>
            <a:chOff x="2080692" y="1162642"/>
            <a:chExt cx="396649" cy="629515"/>
          </a:xfrm>
        </p:grpSpPr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AB1BFE1-653D-497B-AFFC-25A5867C1627}"/>
                </a:ext>
              </a:extLst>
            </p:cNvPr>
            <p:cNvCxnSpPr/>
            <p:nvPr/>
          </p:nvCxnSpPr>
          <p:spPr>
            <a:xfrm rot="5400000">
              <a:off x="2232116" y="128594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77CD0B17-CCB3-48EF-92F9-43CF03AA601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32116" y="1546933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CFA218-2FEC-4C4A-A83B-3ABA664ED4CB}"/>
                </a:ext>
              </a:extLst>
            </p:cNvPr>
            <p:cNvCxnSpPr/>
            <p:nvPr/>
          </p:nvCxnSpPr>
          <p:spPr>
            <a:xfrm>
              <a:off x="2273505" y="1346907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A0A3FD-2262-45C9-879C-EB49C58CA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692" y="1477140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9AEF549-7F3D-41CB-922C-B0BE4DA02F5B}"/>
              </a:ext>
            </a:extLst>
          </p:cNvPr>
          <p:cNvCxnSpPr>
            <a:cxnSpLocks/>
          </p:cNvCxnSpPr>
          <p:nvPr/>
        </p:nvCxnSpPr>
        <p:spPr>
          <a:xfrm flipH="1" flipV="1">
            <a:off x="8588476" y="5032735"/>
            <a:ext cx="806024" cy="6534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173170-A1F6-4FCF-8428-8902F28565FA}"/>
              </a:ext>
            </a:extLst>
          </p:cNvPr>
          <p:cNvCxnSpPr>
            <a:cxnSpLocks/>
          </p:cNvCxnSpPr>
          <p:nvPr/>
        </p:nvCxnSpPr>
        <p:spPr>
          <a:xfrm flipH="1" flipV="1">
            <a:off x="8588477" y="4410236"/>
            <a:ext cx="806023" cy="6513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1E973EA-5DB2-4126-8A3F-825EB52AB110}"/>
              </a:ext>
            </a:extLst>
          </p:cNvPr>
          <p:cNvCxnSpPr>
            <a:cxnSpLocks/>
          </p:cNvCxnSpPr>
          <p:nvPr/>
        </p:nvCxnSpPr>
        <p:spPr>
          <a:xfrm flipV="1">
            <a:off x="8997851" y="5039269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AA85C9-D408-4D88-8690-CCDBBA245193}"/>
              </a:ext>
            </a:extLst>
          </p:cNvPr>
          <p:cNvCxnSpPr>
            <a:cxnSpLocks/>
          </p:cNvCxnSpPr>
          <p:nvPr/>
        </p:nvCxnSpPr>
        <p:spPr>
          <a:xfrm flipV="1">
            <a:off x="8985161" y="4140221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C96399-99EE-40E5-8FBE-A7EA610B60EE}"/>
              </a:ext>
            </a:extLst>
          </p:cNvPr>
          <p:cNvSpPr txBox="1"/>
          <p:nvPr/>
        </p:nvSpPr>
        <p:spPr>
          <a:xfrm>
            <a:off x="8063005" y="4427265"/>
            <a:ext cx="30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0ED376-3633-4C5E-B9EB-D03598C00492}"/>
              </a:ext>
            </a:extLst>
          </p:cNvPr>
          <p:cNvSpPr txBox="1"/>
          <p:nvPr/>
        </p:nvSpPr>
        <p:spPr>
          <a:xfrm>
            <a:off x="8819274" y="4411878"/>
            <a:ext cx="30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BE6DA1-658F-4D57-89CF-3D1C5BC4395F}"/>
              </a:ext>
            </a:extLst>
          </p:cNvPr>
          <p:cNvSpPr txBox="1"/>
          <p:nvPr/>
        </p:nvSpPr>
        <p:spPr>
          <a:xfrm>
            <a:off x="8447649" y="5341217"/>
            <a:ext cx="30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E57B33-8B92-43B4-9B3F-37231ABAC35F}"/>
              </a:ext>
            </a:extLst>
          </p:cNvPr>
          <p:cNvCxnSpPr>
            <a:cxnSpLocks/>
          </p:cNvCxnSpPr>
          <p:nvPr/>
        </p:nvCxnSpPr>
        <p:spPr>
          <a:xfrm rot="5400000" flipV="1">
            <a:off x="8995941" y="5815316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FBF76C-97C7-4208-859B-9215897BA312}"/>
              </a:ext>
            </a:extLst>
          </p:cNvPr>
          <p:cNvCxnSpPr>
            <a:cxnSpLocks/>
          </p:cNvCxnSpPr>
          <p:nvPr/>
        </p:nvCxnSpPr>
        <p:spPr>
          <a:xfrm>
            <a:off x="8925843" y="6044730"/>
            <a:ext cx="159427" cy="653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538C5F-E692-4EBC-A705-CF5726FF5257}"/>
              </a:ext>
            </a:extLst>
          </p:cNvPr>
          <p:cNvGrpSpPr/>
          <p:nvPr/>
        </p:nvGrpSpPr>
        <p:grpSpPr>
          <a:xfrm>
            <a:off x="8119096" y="3486722"/>
            <a:ext cx="467615" cy="629515"/>
            <a:chOff x="7702427" y="4255976"/>
            <a:chExt cx="467615" cy="629515"/>
          </a:xfrm>
        </p:grpSpPr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898B561F-29AE-44FA-B42E-BFF98D360CEA}"/>
                </a:ext>
              </a:extLst>
            </p:cNvPr>
            <p:cNvCxnSpPr/>
            <p:nvPr/>
          </p:nvCxnSpPr>
          <p:spPr>
            <a:xfrm rot="5400000">
              <a:off x="7924817" y="4379281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B9C36C67-C294-4F2C-8389-51888AC8492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24817" y="464026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A722CD-BF4B-463E-B58D-478088D84623}"/>
                </a:ext>
              </a:extLst>
            </p:cNvPr>
            <p:cNvCxnSpPr/>
            <p:nvPr/>
          </p:nvCxnSpPr>
          <p:spPr>
            <a:xfrm>
              <a:off x="7966206" y="4440241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57D1C1-95CC-4563-B015-963C497D5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2427" y="4570472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2ED120-0E34-4ECD-AD5E-A0DEA085F585}"/>
                </a:ext>
              </a:extLst>
            </p:cNvPr>
            <p:cNvSpPr/>
            <p:nvPr/>
          </p:nvSpPr>
          <p:spPr>
            <a:xfrm>
              <a:off x="7899211" y="4540050"/>
              <a:ext cx="59054" cy="60849"/>
            </a:xfrm>
            <a:prstGeom prst="ellipse">
              <a:avLst/>
            </a:prstGeom>
            <a:noFill/>
            <a:ln w="19050">
              <a:solidFill>
                <a:schemeClr val="accent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6678C3-6735-45A1-8960-B982F8037FDE}"/>
              </a:ext>
            </a:extLst>
          </p:cNvPr>
          <p:cNvGrpSpPr/>
          <p:nvPr/>
        </p:nvGrpSpPr>
        <p:grpSpPr>
          <a:xfrm>
            <a:off x="8915342" y="3219201"/>
            <a:ext cx="467615" cy="629515"/>
            <a:chOff x="7702427" y="4255976"/>
            <a:chExt cx="467615" cy="629515"/>
          </a:xfrm>
        </p:grpSpPr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9DF93861-08E8-4C21-8B4C-807D4A256D27}"/>
                </a:ext>
              </a:extLst>
            </p:cNvPr>
            <p:cNvCxnSpPr/>
            <p:nvPr/>
          </p:nvCxnSpPr>
          <p:spPr>
            <a:xfrm rot="5400000">
              <a:off x="7924817" y="4379281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044EE81A-4BFC-4EEF-80AC-33E09930A58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24817" y="4640267"/>
              <a:ext cx="368529" cy="121920"/>
            </a:xfrm>
            <a:prstGeom prst="bentConnector3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387B9A-B0BA-49F2-B61D-62FF65F508E5}"/>
                </a:ext>
              </a:extLst>
            </p:cNvPr>
            <p:cNvCxnSpPr/>
            <p:nvPr/>
          </p:nvCxnSpPr>
          <p:spPr>
            <a:xfrm>
              <a:off x="7966206" y="4440241"/>
              <a:ext cx="0" cy="260465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B634648-9E00-413E-AF6C-8D3EB7B21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2427" y="4570472"/>
              <a:ext cx="192813" cy="1"/>
            </a:xfrm>
            <a:prstGeom prst="line">
              <a:avLst/>
            </a:prstGeom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84DCB7-F42D-42E5-9B4B-3931DEE8BEF9}"/>
                </a:ext>
              </a:extLst>
            </p:cNvPr>
            <p:cNvSpPr/>
            <p:nvPr/>
          </p:nvSpPr>
          <p:spPr>
            <a:xfrm>
              <a:off x="7899211" y="4540050"/>
              <a:ext cx="59054" cy="60849"/>
            </a:xfrm>
            <a:prstGeom prst="ellipse">
              <a:avLst/>
            </a:prstGeom>
            <a:noFill/>
            <a:ln w="19050">
              <a:solidFill>
                <a:schemeClr val="accent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00C0FE-D2D7-4257-9562-2443E4173A37}"/>
              </a:ext>
            </a:extLst>
          </p:cNvPr>
          <p:cNvCxnSpPr>
            <a:cxnSpLocks/>
          </p:cNvCxnSpPr>
          <p:nvPr/>
        </p:nvCxnSpPr>
        <p:spPr>
          <a:xfrm flipH="1" flipV="1">
            <a:off x="8576510" y="2889452"/>
            <a:ext cx="806023" cy="6513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6C727DF-2995-474C-9BD5-38B5520FA952}"/>
              </a:ext>
            </a:extLst>
          </p:cNvPr>
          <p:cNvCxnSpPr>
            <a:cxnSpLocks/>
          </p:cNvCxnSpPr>
          <p:nvPr/>
        </p:nvCxnSpPr>
        <p:spPr>
          <a:xfrm flipH="1" flipV="1">
            <a:off x="8586710" y="4117751"/>
            <a:ext cx="806023" cy="6513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7E8E6A1-EBF5-45A1-BE35-3560FD1CFD80}"/>
              </a:ext>
            </a:extLst>
          </p:cNvPr>
          <p:cNvCxnSpPr>
            <a:cxnSpLocks/>
          </p:cNvCxnSpPr>
          <p:nvPr/>
        </p:nvCxnSpPr>
        <p:spPr>
          <a:xfrm flipV="1">
            <a:off x="9382957" y="2888593"/>
            <a:ext cx="0" cy="394417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B04D912-8EC7-4365-BB71-4E1091C1A747}"/>
              </a:ext>
            </a:extLst>
          </p:cNvPr>
          <p:cNvCxnSpPr>
            <a:cxnSpLocks/>
          </p:cNvCxnSpPr>
          <p:nvPr/>
        </p:nvCxnSpPr>
        <p:spPr>
          <a:xfrm flipV="1">
            <a:off x="9382533" y="3749163"/>
            <a:ext cx="0" cy="394417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3C77EB0-05D2-4FAF-9E80-CDB37C492D51}"/>
              </a:ext>
            </a:extLst>
          </p:cNvPr>
          <p:cNvSpPr txBox="1"/>
          <p:nvPr/>
        </p:nvSpPr>
        <p:spPr>
          <a:xfrm>
            <a:off x="8002337" y="2879295"/>
            <a:ext cx="30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DBAF2-0CB1-4245-986C-4D49AB45A263}"/>
              </a:ext>
            </a:extLst>
          </p:cNvPr>
          <p:cNvSpPr txBox="1"/>
          <p:nvPr/>
        </p:nvSpPr>
        <p:spPr>
          <a:xfrm>
            <a:off x="8034574" y="3481853"/>
            <a:ext cx="30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6E6281-903C-495C-A609-CD9059FA1032}"/>
              </a:ext>
            </a:extLst>
          </p:cNvPr>
          <p:cNvSpPr txBox="1"/>
          <p:nvPr/>
        </p:nvSpPr>
        <p:spPr>
          <a:xfrm>
            <a:off x="8869548" y="3228577"/>
            <a:ext cx="30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E7C755-473F-4F2C-89ED-A4CA8F0A7553}"/>
              </a:ext>
            </a:extLst>
          </p:cNvPr>
          <p:cNvCxnSpPr>
            <a:cxnSpLocks/>
          </p:cNvCxnSpPr>
          <p:nvPr/>
        </p:nvCxnSpPr>
        <p:spPr>
          <a:xfrm flipV="1">
            <a:off x="8929301" y="2609439"/>
            <a:ext cx="6536" cy="286526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A40AFAE-97A6-4CEF-B60B-B42844135B5C}"/>
              </a:ext>
            </a:extLst>
          </p:cNvPr>
          <p:cNvSpPr txBox="1"/>
          <p:nvPr/>
        </p:nvSpPr>
        <p:spPr>
          <a:xfrm>
            <a:off x="8930472" y="2470375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</a:t>
            </a:r>
            <a:endParaRPr lang="en-US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3E2DAA-17F3-42CD-8256-7E7436A3B8C1}"/>
              </a:ext>
            </a:extLst>
          </p:cNvPr>
          <p:cNvSpPr txBox="1"/>
          <p:nvPr/>
        </p:nvSpPr>
        <p:spPr>
          <a:xfrm>
            <a:off x="9749697" y="4073758"/>
            <a:ext cx="604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en-US" sz="20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91195C-A362-4FA4-9D7B-C2F784BD2F92}"/>
              </a:ext>
            </a:extLst>
          </p:cNvPr>
          <p:cNvCxnSpPr>
            <a:cxnSpLocks/>
          </p:cNvCxnSpPr>
          <p:nvPr/>
        </p:nvCxnSpPr>
        <p:spPr>
          <a:xfrm flipH="1" flipV="1">
            <a:off x="8983106" y="4273813"/>
            <a:ext cx="806023" cy="6513"/>
          </a:xfrm>
          <a:prstGeom prst="line">
            <a:avLst/>
          </a:prstGeom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7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CMOS design for large circuitry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7063F-C556-4F83-8ACB-D693C5E91B22}"/>
              </a:ext>
            </a:extLst>
          </p:cNvPr>
          <p:cNvSpPr txBox="1"/>
          <p:nvPr/>
        </p:nvSpPr>
        <p:spPr>
          <a:xfrm>
            <a:off x="9329420" y="3796883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0C401-EC64-4EEE-B910-5CCA7B377551}"/>
              </a:ext>
            </a:extLst>
          </p:cNvPr>
          <p:cNvSpPr txBox="1"/>
          <p:nvPr/>
        </p:nvSpPr>
        <p:spPr>
          <a:xfrm>
            <a:off x="8580163" y="4314068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ECB3A-29DC-454E-9171-0FEE4527D892}"/>
              </a:ext>
            </a:extLst>
          </p:cNvPr>
          <p:cNvSpPr txBox="1"/>
          <p:nvPr/>
        </p:nvSpPr>
        <p:spPr>
          <a:xfrm>
            <a:off x="9449413" y="4343791"/>
            <a:ext cx="39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457200" rtl="0" eaLnBrk="1" latinLnBrk="0" hangingPunct="1"/>
            <a:r>
              <a:rPr lang="en-US" sz="20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37C19-4ECA-440B-ACD0-C624423C96E9}"/>
              </a:ext>
            </a:extLst>
          </p:cNvPr>
          <p:cNvSpPr txBox="1"/>
          <p:nvPr/>
        </p:nvSpPr>
        <p:spPr>
          <a:xfrm>
            <a:off x="3194051" y="2344581"/>
            <a:ext cx="171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cell library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E85AF-F31E-4848-9A1C-D9A5E2012724}"/>
              </a:ext>
            </a:extLst>
          </p:cNvPr>
          <p:cNvSpPr/>
          <p:nvPr/>
        </p:nvSpPr>
        <p:spPr>
          <a:xfrm>
            <a:off x="1779469" y="1913639"/>
            <a:ext cx="1463264" cy="1746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Foundry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(TSMC, Intel,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80FA2-5C71-435C-A1C1-9F8681EEA10E}"/>
              </a:ext>
            </a:extLst>
          </p:cNvPr>
          <p:cNvSpPr/>
          <p:nvPr/>
        </p:nvSpPr>
        <p:spPr>
          <a:xfrm>
            <a:off x="4912866" y="2524463"/>
            <a:ext cx="1591022" cy="1135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EDA</a:t>
            </a:r>
          </a:p>
          <a:p>
            <a:pPr algn="ctr"/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(Cadence &amp; Synopsys,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</a:rPr>
              <a:t>etc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02BDD-012C-4082-BC2C-77D0E372CC3E}"/>
              </a:ext>
            </a:extLst>
          </p:cNvPr>
          <p:cNvCxnSpPr>
            <a:cxnSpLocks/>
          </p:cNvCxnSpPr>
          <p:nvPr/>
        </p:nvCxnSpPr>
        <p:spPr>
          <a:xfrm>
            <a:off x="3242733" y="2614260"/>
            <a:ext cx="160260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8625024-B00B-4EFF-B32F-775CCD1674FA}"/>
              </a:ext>
            </a:extLst>
          </p:cNvPr>
          <p:cNvSpPr/>
          <p:nvPr/>
        </p:nvSpPr>
        <p:spPr>
          <a:xfrm>
            <a:off x="8477001" y="1913639"/>
            <a:ext cx="2008119" cy="1746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Chip design</a:t>
            </a:r>
          </a:p>
          <a:p>
            <a:pPr algn="ctr"/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(Apple, Qualcomm,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</a:rPr>
              <a:t>etc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C874C-5154-4C63-81FA-D53D4881FFCC}"/>
              </a:ext>
            </a:extLst>
          </p:cNvPr>
          <p:cNvCxnSpPr>
            <a:cxnSpLocks/>
          </p:cNvCxnSpPr>
          <p:nvPr/>
        </p:nvCxnSpPr>
        <p:spPr>
          <a:xfrm>
            <a:off x="6503887" y="2583810"/>
            <a:ext cx="199340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A closeup of the standard cell logic.">
            <a:extLst>
              <a:ext uri="{FF2B5EF4-FFF2-40B4-BE49-F238E27FC236}">
                <a16:creationId xmlns:a16="http://schemas.microsoft.com/office/drawing/2014/main" id="{6DFF9D4E-4E1F-4AD5-97A1-FD8009AE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659" y="4124815"/>
            <a:ext cx="4083642" cy="237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yout of NAND gate in Cadence Virtuoso . DRC and LVS Check - YouTube">
            <a:extLst>
              <a:ext uri="{FF2B5EF4-FFF2-40B4-BE49-F238E27FC236}">
                <a16:creationId xmlns:a16="http://schemas.microsoft.com/office/drawing/2014/main" id="{8760070C-493B-44E8-99A5-A387C02D4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2" b="19630"/>
          <a:stretch/>
        </p:blipFill>
        <p:spPr bwMode="auto">
          <a:xfrm>
            <a:off x="4907667" y="1913639"/>
            <a:ext cx="1602606" cy="7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5414BF-299E-40E9-8AFB-D108A7823432}"/>
              </a:ext>
            </a:extLst>
          </p:cNvPr>
          <p:cNvSpPr txBox="1"/>
          <p:nvPr/>
        </p:nvSpPr>
        <p:spPr>
          <a:xfrm>
            <a:off x="3544214" y="650149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https://www.righto.com/2024/06/montreal-mifare-ultralight-nfc.html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7A415B-ED73-43E8-918A-C9ECAFBE805E}"/>
              </a:ext>
            </a:extLst>
          </p:cNvPr>
          <p:cNvSpPr txBox="1"/>
          <p:nvPr/>
        </p:nvSpPr>
        <p:spPr>
          <a:xfrm>
            <a:off x="3212659" y="3878788"/>
            <a:ext cx="4401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cell logic form a 180 nm CMOS chip in the 90s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009706-9EE6-4C8F-84A0-B4C16B4BD9FB}"/>
              </a:ext>
            </a:extLst>
          </p:cNvPr>
          <p:cNvSpPr txBox="1"/>
          <p:nvPr/>
        </p:nvSpPr>
        <p:spPr>
          <a:xfrm>
            <a:off x="6520822" y="2132284"/>
            <a:ext cx="1966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Logic, verification, and physical design for fab</a:t>
            </a:r>
          </a:p>
        </p:txBody>
      </p:sp>
    </p:spTree>
    <p:extLst>
      <p:ext uri="{BB962C8B-B14F-4D97-AF65-F5344CB8AC3E}">
        <p14:creationId xmlns:p14="http://schemas.microsoft.com/office/powerpoint/2010/main" val="353206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7453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CMOS design rules shown as a full-adder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3AE65-B589-4EFA-A192-CEE13B2E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4" b="1790"/>
          <a:stretch/>
        </p:blipFill>
        <p:spPr>
          <a:xfrm>
            <a:off x="3633951" y="1725970"/>
            <a:ext cx="8012964" cy="506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8B434-ABAE-4D92-8059-A376F9B3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2" y="2078523"/>
            <a:ext cx="3535771" cy="1986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AAFAF-383C-43A6-A0EA-1EB98AF8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" y="4227008"/>
            <a:ext cx="3418406" cy="1671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7D4FE3-40CD-4E52-890A-BA971BDFC4BE}"/>
              </a:ext>
            </a:extLst>
          </p:cNvPr>
          <p:cNvSpPr txBox="1"/>
          <p:nvPr/>
        </p:nvSpPr>
        <p:spPr>
          <a:xfrm>
            <a:off x="10822497" y="3440193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A754A-A5DD-441F-8619-A7D242E5C77B}"/>
              </a:ext>
            </a:extLst>
          </p:cNvPr>
          <p:cNvSpPr txBox="1"/>
          <p:nvPr/>
        </p:nvSpPr>
        <p:spPr>
          <a:xfrm>
            <a:off x="10883781" y="519037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18F2B7-4FDA-4113-A459-DEF83D297C40}"/>
              </a:ext>
            </a:extLst>
          </p:cNvPr>
          <p:cNvSpPr/>
          <p:nvPr/>
        </p:nvSpPr>
        <p:spPr>
          <a:xfrm>
            <a:off x="3723828" y="3470276"/>
            <a:ext cx="8369201" cy="203862"/>
          </a:xfrm>
          <a:prstGeom prst="roundRect">
            <a:avLst/>
          </a:prstGeom>
          <a:noFill/>
          <a:ln>
            <a:solidFill>
              <a:srgbClr val="7DA6F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5915A2-A36C-4029-BA0C-4B9AB81083CC}"/>
              </a:ext>
            </a:extLst>
          </p:cNvPr>
          <p:cNvSpPr/>
          <p:nvPr/>
        </p:nvSpPr>
        <p:spPr>
          <a:xfrm>
            <a:off x="3723827" y="5241877"/>
            <a:ext cx="8369201" cy="179811"/>
          </a:xfrm>
          <a:prstGeom prst="roundRect">
            <a:avLst/>
          </a:prstGeom>
          <a:noFill/>
          <a:ln>
            <a:solidFill>
              <a:srgbClr val="7DA6F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078CA-0500-479B-982A-70E29A3C46F1}"/>
              </a:ext>
            </a:extLst>
          </p:cNvPr>
          <p:cNvSpPr txBox="1"/>
          <p:nvPr/>
        </p:nvSpPr>
        <p:spPr>
          <a:xfrm>
            <a:off x="10826336" y="3797262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FA821-E8BB-4920-AF4D-9C017499D2F5}"/>
              </a:ext>
            </a:extLst>
          </p:cNvPr>
          <p:cNvSpPr txBox="1"/>
          <p:nvPr/>
        </p:nvSpPr>
        <p:spPr>
          <a:xfrm>
            <a:off x="10884344" y="497519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NMOS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3B8850-9B88-4333-9984-C0D8089CAB87}"/>
              </a:ext>
            </a:extLst>
          </p:cNvPr>
          <p:cNvCxnSpPr/>
          <p:nvPr/>
        </p:nvCxnSpPr>
        <p:spPr>
          <a:xfrm>
            <a:off x="4210625" y="3885758"/>
            <a:ext cx="6677353" cy="48817"/>
          </a:xfrm>
          <a:prstGeom prst="line">
            <a:avLst/>
          </a:prstGeom>
          <a:ln>
            <a:solidFill>
              <a:srgbClr val="3F3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A4A984-6CED-445C-900B-AC1534595340}"/>
              </a:ext>
            </a:extLst>
          </p:cNvPr>
          <p:cNvCxnSpPr/>
          <p:nvPr/>
        </p:nvCxnSpPr>
        <p:spPr>
          <a:xfrm>
            <a:off x="4251265" y="5068489"/>
            <a:ext cx="6677353" cy="48817"/>
          </a:xfrm>
          <a:prstGeom prst="line">
            <a:avLst/>
          </a:prstGeom>
          <a:ln>
            <a:solidFill>
              <a:srgbClr val="808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3996D8C-6E40-42F4-9260-115E16429CBF}"/>
              </a:ext>
            </a:extLst>
          </p:cNvPr>
          <p:cNvSpPr txBox="1"/>
          <p:nvPr/>
        </p:nvSpPr>
        <p:spPr>
          <a:xfrm>
            <a:off x="4550549" y="2787469"/>
            <a:ext cx="671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CD4576-E1AE-4F06-B678-6DCEFB984C12}"/>
              </a:ext>
            </a:extLst>
          </p:cNvPr>
          <p:cNvCxnSpPr>
            <a:cxnSpLocks/>
          </p:cNvCxnSpPr>
          <p:nvPr/>
        </p:nvCxnSpPr>
        <p:spPr>
          <a:xfrm flipH="1" flipV="1">
            <a:off x="5059681" y="3013392"/>
            <a:ext cx="340359" cy="76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583FE9-38FF-4DDA-92CC-C5C376F7A248}"/>
              </a:ext>
            </a:extLst>
          </p:cNvPr>
          <p:cNvCxnSpPr>
            <a:cxnSpLocks/>
          </p:cNvCxnSpPr>
          <p:nvPr/>
        </p:nvCxnSpPr>
        <p:spPr>
          <a:xfrm flipV="1">
            <a:off x="4550549" y="3038672"/>
            <a:ext cx="400966" cy="67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B6423A6-BF19-4254-94C3-BC99A74D9CD9}"/>
              </a:ext>
            </a:extLst>
          </p:cNvPr>
          <p:cNvSpPr/>
          <p:nvPr/>
        </p:nvSpPr>
        <p:spPr>
          <a:xfrm>
            <a:off x="5325017" y="2956962"/>
            <a:ext cx="150046" cy="25500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28403A-408D-4696-9EED-39B561D4F086}"/>
              </a:ext>
            </a:extLst>
          </p:cNvPr>
          <p:cNvSpPr/>
          <p:nvPr/>
        </p:nvSpPr>
        <p:spPr>
          <a:xfrm>
            <a:off x="4451731" y="3632200"/>
            <a:ext cx="150046" cy="18438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68BD15-ACE6-42C9-A464-295574E9973B}"/>
              </a:ext>
            </a:extLst>
          </p:cNvPr>
          <p:cNvSpPr txBox="1"/>
          <p:nvPr/>
        </p:nvSpPr>
        <p:spPr>
          <a:xfrm>
            <a:off x="0" y="6059913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Mano, M. Morris.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Digital logic and computer design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1979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7303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861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our own IC, yes we can!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C73E64-F704-47DB-A142-CAD00A00EDC0}"/>
              </a:ext>
            </a:extLst>
          </p:cNvPr>
          <p:cNvSpPr/>
          <p:nvPr/>
        </p:nvSpPr>
        <p:spPr>
          <a:xfrm>
            <a:off x="1021080" y="1433410"/>
            <a:ext cx="2125980" cy="8077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 spec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F97D05-35B7-4A70-B30C-FAA8E066C007}"/>
              </a:ext>
            </a:extLst>
          </p:cNvPr>
          <p:cNvSpPr/>
          <p:nvPr/>
        </p:nvSpPr>
        <p:spPr>
          <a:xfrm>
            <a:off x="3604260" y="1441030"/>
            <a:ext cx="2125980" cy="8077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 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4C2B3-CC63-426C-B1DE-AA73AE630882}"/>
              </a:ext>
            </a:extLst>
          </p:cNvPr>
          <p:cNvSpPr/>
          <p:nvPr/>
        </p:nvSpPr>
        <p:spPr>
          <a:xfrm>
            <a:off x="6187440" y="1433410"/>
            <a:ext cx="2125980" cy="8077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0F78B-FE5B-46FD-A30E-D89146CAD138}"/>
              </a:ext>
            </a:extLst>
          </p:cNvPr>
          <p:cNvSpPr/>
          <p:nvPr/>
        </p:nvSpPr>
        <p:spPr>
          <a:xfrm>
            <a:off x="8770620" y="1433410"/>
            <a:ext cx="2125980" cy="8077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and sign off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9399DCE-D7B7-4081-9D6E-AB533F6514EB}"/>
              </a:ext>
            </a:extLst>
          </p:cNvPr>
          <p:cNvSpPr/>
          <p:nvPr/>
        </p:nvSpPr>
        <p:spPr>
          <a:xfrm>
            <a:off x="3108960" y="1642960"/>
            <a:ext cx="571500" cy="419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137D4C-B669-40C3-984A-D4FCEA1CB9D4}"/>
              </a:ext>
            </a:extLst>
          </p:cNvPr>
          <p:cNvSpPr/>
          <p:nvPr/>
        </p:nvSpPr>
        <p:spPr>
          <a:xfrm>
            <a:off x="5673090" y="1642960"/>
            <a:ext cx="571500" cy="419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81D394E-E40E-4E05-B871-AF6FA99D01FF}"/>
              </a:ext>
            </a:extLst>
          </p:cNvPr>
          <p:cNvSpPr/>
          <p:nvPr/>
        </p:nvSpPr>
        <p:spPr>
          <a:xfrm>
            <a:off x="8305800" y="1627720"/>
            <a:ext cx="571500" cy="419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253F0-5321-496C-89A4-C83FED94E1C6}"/>
              </a:ext>
            </a:extLst>
          </p:cNvPr>
          <p:cNvSpPr txBox="1"/>
          <p:nvPr/>
        </p:nvSpPr>
        <p:spPr>
          <a:xfrm>
            <a:off x="1021080" y="2452516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needs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77927-7B8F-452E-826A-65F2573D406A}"/>
              </a:ext>
            </a:extLst>
          </p:cNvPr>
          <p:cNvSpPr txBox="1"/>
          <p:nvPr/>
        </p:nvSpPr>
        <p:spPr>
          <a:xfrm>
            <a:off x="3040380" y="1050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 process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D6424-994E-4E5A-B8D6-B0E8CBE5F536}"/>
              </a:ext>
            </a:extLst>
          </p:cNvPr>
          <p:cNvSpPr txBox="1"/>
          <p:nvPr/>
        </p:nvSpPr>
        <p:spPr>
          <a:xfrm>
            <a:off x="3478530" y="2452516"/>
            <a:ext cx="241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circuits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circuits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Netlist of every groupings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3F18D8-1B2D-4F06-BAF2-DBE3FDB8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63" y="3098847"/>
            <a:ext cx="2126077" cy="1194425"/>
          </a:xfrm>
          <a:prstGeom prst="rect">
            <a:avLst/>
          </a:prstGeom>
        </p:spPr>
      </p:pic>
      <p:pic>
        <p:nvPicPr>
          <p:cNvPr id="1026" name="Picture 2" descr="Designing Integrated Circuits - CHM Revolution">
            <a:extLst>
              <a:ext uri="{FF2B5EF4-FFF2-40B4-BE49-F238E27FC236}">
                <a16:creationId xmlns:a16="http://schemas.microsoft.com/office/drawing/2014/main" id="{AA8440E9-7FA2-4496-BC47-B5D7A268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2370856"/>
            <a:ext cx="2125980" cy="140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64A15C-0921-4748-806E-31EA9F445837}"/>
              </a:ext>
            </a:extLst>
          </p:cNvPr>
          <p:cNvSpPr txBox="1"/>
          <p:nvPr/>
        </p:nvSpPr>
        <p:spPr>
          <a:xfrm>
            <a:off x="6088380" y="3777546"/>
            <a:ext cx="286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 draw mask layout, Fairchild 1960</a:t>
            </a:r>
          </a:p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https://www.computerhistory.org/revolution/digital-logic/12/287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C4B42-D54D-419E-949D-56172D49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40" y="4423877"/>
            <a:ext cx="2125980" cy="14652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A3AF15-EF04-4301-8813-E8114595EB79}"/>
              </a:ext>
            </a:extLst>
          </p:cNvPr>
          <p:cNvSpPr txBox="1"/>
          <p:nvPr/>
        </p:nvSpPr>
        <p:spPr>
          <a:xfrm>
            <a:off x="6096000" y="587760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cadence</a:t>
            </a:r>
          </a:p>
        </p:txBody>
      </p:sp>
    </p:spTree>
    <p:extLst>
      <p:ext uri="{BB962C8B-B14F-4D97-AF65-F5344CB8AC3E}">
        <p14:creationId xmlns:p14="http://schemas.microsoft.com/office/powerpoint/2010/main" val="99052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E59C-D945-45C7-8EAF-4043E5B8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homemade MOSFET: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A2E0B-A84B-427E-84A4-2F7217C39D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871663"/>
            <a:ext cx="1097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https://www.youtube.com/watch?v=IS5ycm7VfXg</a:t>
            </a:r>
          </a:p>
        </p:txBody>
      </p:sp>
    </p:spTree>
    <p:extLst>
      <p:ext uri="{BB962C8B-B14F-4D97-AF65-F5344CB8AC3E}">
        <p14:creationId xmlns:p14="http://schemas.microsoft.com/office/powerpoint/2010/main" val="365376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861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our own IC, yes we can!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E1AEE-C602-46FC-A65C-500269BECA87}"/>
              </a:ext>
            </a:extLst>
          </p:cNvPr>
          <p:cNvSpPr txBox="1"/>
          <p:nvPr/>
        </p:nvSpPr>
        <p:spPr>
          <a:xfrm>
            <a:off x="277346" y="1191054"/>
            <a:ext cx="6094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https://tinytapeout.com/siliwiz/</a:t>
            </a:r>
          </a:p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https://app.siliwiz.com/</a:t>
            </a:r>
          </a:p>
        </p:txBody>
      </p:sp>
      <p:pic>
        <p:nvPicPr>
          <p:cNvPr id="5" name="Picture 2" descr="SkyWater PDK Logo Image.">
            <a:extLst>
              <a:ext uri="{FF2B5EF4-FFF2-40B4-BE49-F238E27FC236}">
                <a16:creationId xmlns:a16="http://schemas.microsoft.com/office/drawing/2014/main" id="{D18ED85D-61C9-4B80-9D8E-1F0249B6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7" y="1898939"/>
            <a:ext cx="4804298" cy="24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A32465-7DFE-4E15-B55B-983B3D4BC48A}"/>
              </a:ext>
            </a:extLst>
          </p:cNvPr>
          <p:cNvSpPr txBox="1"/>
          <p:nvPr/>
        </p:nvSpPr>
        <p:spPr>
          <a:xfrm>
            <a:off x="5398818" y="1238230"/>
            <a:ext cx="6515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PDK are design rules set by the foundry. With opensource support, it is technically possible to generate a design file (GDS) and get your IC chips fabricated. </a:t>
            </a:r>
          </a:p>
          <a:p>
            <a:endParaRPr lang="en-US" sz="18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D2845-91AF-46C4-AA71-F8A6D654407D}"/>
              </a:ext>
            </a:extLst>
          </p:cNvPr>
          <p:cNvSpPr txBox="1"/>
          <p:nvPr/>
        </p:nvSpPr>
        <p:spPr>
          <a:xfrm>
            <a:off x="276224" y="17869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https://github.com/ncsu-eda/FreePDK3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BE030-073A-468C-B00B-C554975A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39" y="3100013"/>
            <a:ext cx="3385185" cy="2693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4FF27-E24B-430D-A67B-762DF576E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4301088"/>
            <a:ext cx="3529758" cy="2402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CC2DD9-1383-491A-A7E7-D0F011D7EC4B}"/>
              </a:ext>
            </a:extLst>
          </p:cNvPr>
          <p:cNvSpPr txBox="1"/>
          <p:nvPr/>
        </p:nvSpPr>
        <p:spPr>
          <a:xfrm>
            <a:off x="5683187" y="26900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design rules from FreePDK3 by NCSU,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3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861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Into the realm of digital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D2917-E276-40DD-863D-3665D55C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033184"/>
            <a:ext cx="7222409" cy="261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72F4B-8584-4AF1-8AE1-2AE0B2D3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301703"/>
            <a:ext cx="5469468" cy="2576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3A489-050C-4799-BC42-EA2F80D8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90" y="1261532"/>
            <a:ext cx="5999906" cy="27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4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861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Into the realm of digital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818B3-C00F-4FE2-81FA-D2BB195C76F4}"/>
              </a:ext>
            </a:extLst>
          </p:cNvPr>
          <p:cNvSpPr txBox="1"/>
          <p:nvPr/>
        </p:nvSpPr>
        <p:spPr>
          <a:xfrm>
            <a:off x="4885267" y="115156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https://app.siliwiz.com/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D0F49-68E9-4445-9333-DF582A29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32"/>
          <a:stretch/>
        </p:blipFill>
        <p:spPr>
          <a:xfrm>
            <a:off x="451414" y="1551671"/>
            <a:ext cx="8316764" cy="4420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142B0-6366-4E3A-80E8-AD476376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641" y="1551671"/>
            <a:ext cx="2520039" cy="43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2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53" y="139957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state of the art for CMOS: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EB5A2-5FC3-4ABE-8E6B-156754CBD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4"/>
          <a:stretch/>
        </p:blipFill>
        <p:spPr>
          <a:xfrm>
            <a:off x="3061575" y="1282957"/>
            <a:ext cx="1174797" cy="5177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BB279-9A07-4058-9AFD-3CB11F919ED7}"/>
              </a:ext>
            </a:extLst>
          </p:cNvPr>
          <p:cNvSpPr txBox="1"/>
          <p:nvPr/>
        </p:nvSpPr>
        <p:spPr>
          <a:xfrm>
            <a:off x="4305231" y="5154213"/>
            <a:ext cx="5564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GlobalFoundries (AMD) stopping R&amp;D</a:t>
            </a:r>
            <a:endParaRPr lang="en-US" sz="1200" b="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20885-7168-4B10-85C1-EAB7702E7E2F}"/>
              </a:ext>
            </a:extLst>
          </p:cNvPr>
          <p:cNvSpPr txBox="1"/>
          <p:nvPr/>
        </p:nvSpPr>
        <p:spPr>
          <a:xfrm>
            <a:off x="4354739" y="6009824"/>
            <a:ext cx="3726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TSMC leading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1CED4C5-3FB2-4499-8A2C-DC7409BB665E}"/>
              </a:ext>
            </a:extLst>
          </p:cNvPr>
          <p:cNvSpPr/>
          <p:nvPr/>
        </p:nvSpPr>
        <p:spPr>
          <a:xfrm flipH="1">
            <a:off x="4073585" y="5219053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6A157-F092-451A-9CA4-AE9FE970DA32}"/>
              </a:ext>
            </a:extLst>
          </p:cNvPr>
          <p:cNvSpPr txBox="1"/>
          <p:nvPr/>
        </p:nvSpPr>
        <p:spPr>
          <a:xfrm>
            <a:off x="4305231" y="2792446"/>
            <a:ext cx="5319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First </a:t>
            </a:r>
            <a:r>
              <a:rPr lang="en-US" sz="1200" b="1" i="0" dirty="0" err="1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FinFET</a:t>
            </a:r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fabrication by Hitachi</a:t>
            </a:r>
            <a:endParaRPr lang="en-US" sz="1200" b="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E7192D-C47B-410F-83D0-8F1AE6601C28}"/>
              </a:ext>
            </a:extLst>
          </p:cNvPr>
          <p:cNvSpPr/>
          <p:nvPr/>
        </p:nvSpPr>
        <p:spPr>
          <a:xfrm flipH="1">
            <a:off x="4024539" y="2858890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C34270-2D65-4DE3-BB17-4B13EDC11CF3}"/>
              </a:ext>
            </a:extLst>
          </p:cNvPr>
          <p:cNvSpPr txBox="1"/>
          <p:nvPr/>
        </p:nvSpPr>
        <p:spPr>
          <a:xfrm>
            <a:off x="4305231" y="4686724"/>
            <a:ext cx="2078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First </a:t>
            </a:r>
            <a:r>
              <a:rPr lang="en-US" sz="1200" b="1" i="0" dirty="0" err="1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FinFET</a:t>
            </a:r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 </a:t>
            </a:r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Intel</a:t>
            </a:r>
            <a:endParaRPr lang="en-US" sz="1200" b="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90EAF7-771A-4B4B-BCF3-68BB93089824}"/>
              </a:ext>
            </a:extLst>
          </p:cNvPr>
          <p:cNvSpPr/>
          <p:nvPr/>
        </p:nvSpPr>
        <p:spPr>
          <a:xfrm flipH="1">
            <a:off x="4089218" y="4763087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568731-7279-4C7D-9586-F1A659587A37}"/>
              </a:ext>
            </a:extLst>
          </p:cNvPr>
          <p:cNvSpPr/>
          <p:nvPr/>
        </p:nvSpPr>
        <p:spPr>
          <a:xfrm flipH="1">
            <a:off x="4082384" y="4944743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3532A6-6D86-436E-965E-26F0A4464E70}"/>
              </a:ext>
            </a:extLst>
          </p:cNvPr>
          <p:cNvSpPr txBox="1"/>
          <p:nvPr/>
        </p:nvSpPr>
        <p:spPr>
          <a:xfrm>
            <a:off x="4305231" y="4887773"/>
            <a:ext cx="6319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TSMC starting chip supply (SoC) to Apple</a:t>
            </a:r>
            <a:endParaRPr lang="en-US" sz="1200" b="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3074CF8-3D24-40C5-9781-44BFF44C2E57}"/>
              </a:ext>
            </a:extLst>
          </p:cNvPr>
          <p:cNvSpPr/>
          <p:nvPr/>
        </p:nvSpPr>
        <p:spPr>
          <a:xfrm flipH="1">
            <a:off x="4089218" y="5648983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FD4F0-C06A-4394-B4D4-BB7412CB5347}"/>
              </a:ext>
            </a:extLst>
          </p:cNvPr>
          <p:cNvSpPr txBox="1"/>
          <p:nvPr/>
        </p:nvSpPr>
        <p:spPr>
          <a:xfrm>
            <a:off x="4305231" y="5584143"/>
            <a:ext cx="5911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TSMC </a:t>
            </a:r>
            <a:r>
              <a:rPr lang="en-US" sz="1200" b="1" i="0" dirty="0" err="1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FinFET</a:t>
            </a:r>
            <a:r>
              <a:rPr lang="en-US" sz="1200" b="1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mass rollout</a:t>
            </a:r>
            <a:endParaRPr lang="en-US" sz="1200" b="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F5A1B8E-063E-4937-AE96-D409BA90A896}"/>
              </a:ext>
            </a:extLst>
          </p:cNvPr>
          <p:cNvSpPr/>
          <p:nvPr/>
        </p:nvSpPr>
        <p:spPr>
          <a:xfrm flipH="1">
            <a:off x="4080237" y="6074664"/>
            <a:ext cx="330200" cy="147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811714-1036-4360-B261-F67B9D9901C1}"/>
              </a:ext>
            </a:extLst>
          </p:cNvPr>
          <p:cNvSpPr txBox="1"/>
          <p:nvPr/>
        </p:nvSpPr>
        <p:spPr>
          <a:xfrm>
            <a:off x="5040000" y="937539"/>
            <a:ext cx="2384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“nm” race</a:t>
            </a:r>
          </a:p>
        </p:txBody>
      </p:sp>
    </p:spTree>
    <p:extLst>
      <p:ext uri="{BB962C8B-B14F-4D97-AF65-F5344CB8AC3E}">
        <p14:creationId xmlns:p14="http://schemas.microsoft.com/office/powerpoint/2010/main" val="2137846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BAFF1A5-FD6D-4E72-9067-97CE77ED1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7" b="54280"/>
          <a:stretch/>
        </p:blipFill>
        <p:spPr bwMode="auto">
          <a:xfrm>
            <a:off x="1588065" y="1584804"/>
            <a:ext cx="7799004" cy="150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53" y="139957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state of the art for CMOS: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EB5A2-5FC3-4ABE-8E6B-156754CBD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4"/>
          <a:stretch/>
        </p:blipFill>
        <p:spPr>
          <a:xfrm>
            <a:off x="574610" y="1540925"/>
            <a:ext cx="1174797" cy="517711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C9C24E-3091-4751-A60B-D08F3B8B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87" y="3641575"/>
            <a:ext cx="2841488" cy="204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EED258-1632-44F8-B580-1DF3ACB1AD29}"/>
              </a:ext>
            </a:extLst>
          </p:cNvPr>
          <p:cNvSpPr txBox="1"/>
          <p:nvPr/>
        </p:nvSpPr>
        <p:spPr>
          <a:xfrm>
            <a:off x="3230491" y="3344256"/>
            <a:ext cx="3016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16nm Fin Field Effect Transistor, TSMC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388AF0-0279-4E62-9471-A7B7F3AD5E28}"/>
              </a:ext>
            </a:extLst>
          </p:cNvPr>
          <p:cNvSpPr txBox="1"/>
          <p:nvPr/>
        </p:nvSpPr>
        <p:spPr>
          <a:xfrm>
            <a:off x="2306339" y="3067151"/>
            <a:ext cx="792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https://www.electronicdesign.com/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C9358F-52B1-45F1-89FC-A3E300CE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516" y="3607838"/>
            <a:ext cx="2816697" cy="22622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C613CD5-B515-4C77-953E-BD95F8B53501}"/>
              </a:ext>
            </a:extLst>
          </p:cNvPr>
          <p:cNvSpPr txBox="1"/>
          <p:nvPr/>
        </p:nvSpPr>
        <p:spPr>
          <a:xfrm>
            <a:off x="6271657" y="3337418"/>
            <a:ext cx="3285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Nanosheet inverter, Intel reported in 2020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C414E5-5CFF-4E58-9E56-2F4368E4B0C7}"/>
              </a:ext>
            </a:extLst>
          </p:cNvPr>
          <p:cNvSpPr txBox="1"/>
          <p:nvPr/>
        </p:nvSpPr>
        <p:spPr>
          <a:xfrm>
            <a:off x="6271657" y="5803933"/>
            <a:ext cx="2941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https://spectrum.ieee.org/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6E555C78-4D25-4466-BA10-C15B090C0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0" r="82058"/>
          <a:stretch/>
        </p:blipFill>
        <p:spPr bwMode="auto">
          <a:xfrm>
            <a:off x="9380966" y="1446304"/>
            <a:ext cx="1313710" cy="120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811714-1036-4360-B261-F67B9D9901C1}"/>
              </a:ext>
            </a:extLst>
          </p:cNvPr>
          <p:cNvSpPr txBox="1"/>
          <p:nvPr/>
        </p:nvSpPr>
        <p:spPr>
          <a:xfrm>
            <a:off x="248519" y="1138866"/>
            <a:ext cx="1826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</a:t>
            </a: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race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730F13-6209-4656-9D21-D6CD2AB52637}"/>
              </a:ext>
            </a:extLst>
          </p:cNvPr>
          <p:cNvSpPr/>
          <p:nvPr/>
        </p:nvSpPr>
        <p:spPr>
          <a:xfrm>
            <a:off x="6600622" y="2298011"/>
            <a:ext cx="2869025" cy="930142"/>
          </a:xfrm>
          <a:prstGeom prst="rightArrow">
            <a:avLst/>
          </a:prstGeom>
          <a:solidFill>
            <a:schemeClr val="bg1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Future? (&lt;5nm)</a:t>
            </a:r>
          </a:p>
        </p:txBody>
      </p:sp>
    </p:spTree>
    <p:extLst>
      <p:ext uri="{BB962C8B-B14F-4D97-AF65-F5344CB8AC3E}">
        <p14:creationId xmlns:p14="http://schemas.microsoft.com/office/powerpoint/2010/main" val="3356415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DF669E6-855B-44B0-8861-ACBB84E6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55" y="786497"/>
            <a:ext cx="5893358" cy="284225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46119AA6-3105-4C8D-82FF-7C349584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7591" y="1432211"/>
            <a:ext cx="3768745" cy="27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53" y="139957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FinFET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45AE61-A489-44E5-9029-3ED621FEED6D}"/>
              </a:ext>
            </a:extLst>
          </p:cNvPr>
          <p:cNvCxnSpPr>
            <a:cxnSpLocks/>
          </p:cNvCxnSpPr>
          <p:nvPr/>
        </p:nvCxnSpPr>
        <p:spPr>
          <a:xfrm flipH="1">
            <a:off x="3543222" y="1580453"/>
            <a:ext cx="623917" cy="4108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34FBAAA9-583B-4556-81CE-EB360B9E895F}"/>
              </a:ext>
            </a:extLst>
          </p:cNvPr>
          <p:cNvSpPr txBox="1">
            <a:spLocks/>
          </p:cNvSpPr>
          <p:nvPr/>
        </p:nvSpPr>
        <p:spPr>
          <a:xfrm>
            <a:off x="4046559" y="1321266"/>
            <a:ext cx="982756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B31041-6EE6-4144-8C96-0E2231D9D0DE}"/>
              </a:ext>
            </a:extLst>
          </p:cNvPr>
          <p:cNvCxnSpPr>
            <a:cxnSpLocks/>
          </p:cNvCxnSpPr>
          <p:nvPr/>
        </p:nvCxnSpPr>
        <p:spPr>
          <a:xfrm flipH="1" flipV="1">
            <a:off x="3237334" y="2786917"/>
            <a:ext cx="982756" cy="6884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6161156A-3CBD-4CD8-9976-3DB06131B9F6}"/>
              </a:ext>
            </a:extLst>
          </p:cNvPr>
          <p:cNvSpPr txBox="1">
            <a:spLocks/>
          </p:cNvSpPr>
          <p:nvPr/>
        </p:nvSpPr>
        <p:spPr>
          <a:xfrm>
            <a:off x="4046559" y="3189605"/>
            <a:ext cx="1526104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stack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B631BE-C18D-4D08-800E-9C9F48E22275}"/>
              </a:ext>
            </a:extLst>
          </p:cNvPr>
          <p:cNvCxnSpPr>
            <a:cxnSpLocks/>
          </p:cNvCxnSpPr>
          <p:nvPr/>
        </p:nvCxnSpPr>
        <p:spPr>
          <a:xfrm flipH="1" flipV="1">
            <a:off x="2916782" y="2753559"/>
            <a:ext cx="1303308" cy="7217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6CDB60AC-E1F9-40E1-9E0F-123A1873DE7D}"/>
              </a:ext>
            </a:extLst>
          </p:cNvPr>
          <p:cNvSpPr txBox="1">
            <a:spLocks/>
          </p:cNvSpPr>
          <p:nvPr/>
        </p:nvSpPr>
        <p:spPr>
          <a:xfrm>
            <a:off x="537787" y="4855539"/>
            <a:ext cx="4978988" cy="1802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dimension of the fin is confined by the foundry (TSMC).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the fin can be adjusted to get different gate current.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fin stacks and gate can then be cut or connected.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549E4CE-8BA8-4558-8D74-2128E6B7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170" y="3820783"/>
            <a:ext cx="4442845" cy="299492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54E4628E-B087-4694-B9C0-87C5C1988CA5}"/>
              </a:ext>
            </a:extLst>
          </p:cNvPr>
          <p:cNvSpPr txBox="1">
            <a:spLocks/>
          </p:cNvSpPr>
          <p:nvPr/>
        </p:nvSpPr>
        <p:spPr>
          <a:xfrm>
            <a:off x="6216103" y="4556494"/>
            <a:ext cx="1526104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08C0998-0D40-43DA-9A0E-4EFF8364FDDE}"/>
              </a:ext>
            </a:extLst>
          </p:cNvPr>
          <p:cNvSpPr txBox="1">
            <a:spLocks/>
          </p:cNvSpPr>
          <p:nvPr/>
        </p:nvSpPr>
        <p:spPr>
          <a:xfrm>
            <a:off x="6246763" y="5470927"/>
            <a:ext cx="1526104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76126C-9809-4B63-934C-B36B504DAD95}"/>
              </a:ext>
            </a:extLst>
          </p:cNvPr>
          <p:cNvSpPr txBox="1"/>
          <p:nvPr/>
        </p:nvSpPr>
        <p:spPr>
          <a:xfrm>
            <a:off x="9205707" y="3224349"/>
            <a:ext cx="2526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DOI:</a:t>
            </a:r>
            <a:r>
              <a:rPr lang="en-US" sz="1200" b="0" i="0" u="sng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10.1109/CICC.2018.8357060</a:t>
            </a:r>
            <a:endParaRPr lang="en-US" sz="1200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CED0ED-A323-4752-91B3-51857854B770}"/>
              </a:ext>
            </a:extLst>
          </p:cNvPr>
          <p:cNvSpPr txBox="1"/>
          <p:nvPr/>
        </p:nvSpPr>
        <p:spPr>
          <a:xfrm rot="16200000">
            <a:off x="10875847" y="5557152"/>
            <a:ext cx="22783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 10.3389/frai.2021.659060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BC5357-0FB6-4154-9D7F-4502E4455A99}"/>
              </a:ext>
            </a:extLst>
          </p:cNvPr>
          <p:cNvSpPr/>
          <p:nvPr/>
        </p:nvSpPr>
        <p:spPr>
          <a:xfrm>
            <a:off x="6452295" y="4495251"/>
            <a:ext cx="4683406" cy="64363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6386F3-CA62-4D4B-ABC9-E0BEDA5FAFA2}"/>
              </a:ext>
            </a:extLst>
          </p:cNvPr>
          <p:cNvSpPr/>
          <p:nvPr/>
        </p:nvSpPr>
        <p:spPr>
          <a:xfrm>
            <a:off x="6452295" y="5412101"/>
            <a:ext cx="4683406" cy="64363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25D184D-1AD1-4A65-A1EF-A903116E0094}"/>
              </a:ext>
            </a:extLst>
          </p:cNvPr>
          <p:cNvSpPr txBox="1">
            <a:spLocks/>
          </p:cNvSpPr>
          <p:nvPr/>
        </p:nvSpPr>
        <p:spPr>
          <a:xfrm>
            <a:off x="6818795" y="3474432"/>
            <a:ext cx="4442845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 layout example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5F39884-2D03-438C-9466-E2AD983E7A2E}"/>
              </a:ext>
            </a:extLst>
          </p:cNvPr>
          <p:cNvSpPr txBox="1">
            <a:spLocks/>
          </p:cNvSpPr>
          <p:nvPr/>
        </p:nvSpPr>
        <p:spPr>
          <a:xfrm>
            <a:off x="7199918" y="758049"/>
            <a:ext cx="2630694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(i.e. no doping here)</a:t>
            </a:r>
          </a:p>
        </p:txBody>
      </p:sp>
    </p:spTree>
    <p:extLst>
      <p:ext uri="{BB962C8B-B14F-4D97-AF65-F5344CB8AC3E}">
        <p14:creationId xmlns:p14="http://schemas.microsoft.com/office/powerpoint/2010/main" val="246959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53" y="139957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FinFET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iteration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03074-4D5D-4D59-B182-AC95C5504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r="36905"/>
          <a:stretch/>
        </p:blipFill>
        <p:spPr bwMode="auto">
          <a:xfrm>
            <a:off x="499717" y="1760689"/>
            <a:ext cx="5735179" cy="32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3F5004-596A-433D-BCED-06FA3E7281E8}"/>
              </a:ext>
            </a:extLst>
          </p:cNvPr>
          <p:cNvSpPr txBox="1"/>
          <p:nvPr/>
        </p:nvSpPr>
        <p:spPr>
          <a:xfrm>
            <a:off x="499717" y="5673022"/>
            <a:ext cx="609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https://semiengineering.com/selective-removal-for-stronger-fins/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BA666-5F89-400F-92DA-8F894529CC66}"/>
              </a:ext>
            </a:extLst>
          </p:cNvPr>
          <p:cNvSpPr txBox="1"/>
          <p:nvPr/>
        </p:nvSpPr>
        <p:spPr>
          <a:xfrm>
            <a:off x="553955" y="2603659"/>
            <a:ext cx="1415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2012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3C60B6-82BE-4C4B-8570-B725736797B7}"/>
              </a:ext>
            </a:extLst>
          </p:cNvPr>
          <p:cNvSpPr txBox="1"/>
          <p:nvPr/>
        </p:nvSpPr>
        <p:spPr>
          <a:xfrm>
            <a:off x="2591498" y="2004780"/>
            <a:ext cx="1415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2014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56E3D6-036A-46B2-9C15-C4ADF24C5E1E}"/>
              </a:ext>
            </a:extLst>
          </p:cNvPr>
          <p:cNvSpPr txBox="1"/>
          <p:nvPr/>
        </p:nvSpPr>
        <p:spPr>
          <a:xfrm>
            <a:off x="4628648" y="1804725"/>
            <a:ext cx="1415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2017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73F5B9-9781-48BC-A58F-49124C4A4A6E}"/>
              </a:ext>
            </a:extLst>
          </p:cNvPr>
          <p:cNvGrpSpPr/>
          <p:nvPr/>
        </p:nvGrpSpPr>
        <p:grpSpPr>
          <a:xfrm>
            <a:off x="7022939" y="1808313"/>
            <a:ext cx="4193707" cy="3707416"/>
            <a:chOff x="1847865" y="3901493"/>
            <a:chExt cx="2843960" cy="2956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718A9A-88E4-40E3-B732-DB0902129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882"/>
            <a:stretch/>
          </p:blipFill>
          <p:spPr>
            <a:xfrm>
              <a:off x="1847865" y="3998921"/>
              <a:ext cx="2843960" cy="28590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EACDC1-2364-46DB-AE52-65B16AAD55F1}"/>
                </a:ext>
              </a:extLst>
            </p:cNvPr>
            <p:cNvSpPr/>
            <p:nvPr/>
          </p:nvSpPr>
          <p:spPr>
            <a:xfrm>
              <a:off x="4213185" y="3901493"/>
              <a:ext cx="478640" cy="17006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560B36-DB79-43C1-9BC0-CC5DADF0FC69}"/>
              </a:ext>
            </a:extLst>
          </p:cNvPr>
          <p:cNvSpPr txBox="1"/>
          <p:nvPr/>
        </p:nvSpPr>
        <p:spPr>
          <a:xfrm>
            <a:off x="8069439" y="1382341"/>
            <a:ext cx="2350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depopulation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C40364-698C-4208-9339-41B35AD2FFD0}"/>
              </a:ext>
            </a:extLst>
          </p:cNvPr>
          <p:cNvSpPr txBox="1"/>
          <p:nvPr/>
        </p:nvSpPr>
        <p:spPr>
          <a:xfrm>
            <a:off x="7153155" y="5551221"/>
            <a:ext cx="406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https://www.eetimes.com/what-to-expect-at-5-nm-and-beyond-and-what-that-means-for-eda/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6CAB98-F61F-4E52-9A92-84ADA17CD879}"/>
              </a:ext>
            </a:extLst>
          </p:cNvPr>
          <p:cNvSpPr txBox="1"/>
          <p:nvPr/>
        </p:nvSpPr>
        <p:spPr>
          <a:xfrm>
            <a:off x="2192239" y="1387005"/>
            <a:ext cx="2350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 fin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371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C6726D2-FFFD-41C6-A505-54DB07A0F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94"/>
          <a:stretch/>
        </p:blipFill>
        <p:spPr>
          <a:xfrm>
            <a:off x="1834281" y="1384224"/>
            <a:ext cx="2150838" cy="28569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realm of process engineering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0DDF2-8758-4E9E-8030-890475E1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89" y="1330002"/>
            <a:ext cx="4815123" cy="4709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625A2-3A08-4714-95C0-233ABD142AB3}"/>
              </a:ext>
            </a:extLst>
          </p:cNvPr>
          <p:cNvSpPr txBox="1"/>
          <p:nvPr/>
        </p:nvSpPr>
        <p:spPr>
          <a:xfrm>
            <a:off x="3985119" y="915112"/>
            <a:ext cx="370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Photolithography example: lift-off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77CE1-45CA-4819-AB7C-11E414183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06"/>
          <a:stretch/>
        </p:blipFill>
        <p:spPr>
          <a:xfrm>
            <a:off x="62366" y="1478063"/>
            <a:ext cx="2313318" cy="157133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FF95B8-D6DC-42A2-AA07-172946B66761}"/>
              </a:ext>
            </a:extLst>
          </p:cNvPr>
          <p:cNvCxnSpPr>
            <a:cxnSpLocks/>
          </p:cNvCxnSpPr>
          <p:nvPr/>
        </p:nvCxnSpPr>
        <p:spPr>
          <a:xfrm flipH="1" flipV="1">
            <a:off x="3485351" y="2929299"/>
            <a:ext cx="926741" cy="14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37BBEA-D92A-4FC5-B045-BEF64A521A87}"/>
              </a:ext>
            </a:extLst>
          </p:cNvPr>
          <p:cNvCxnSpPr>
            <a:cxnSpLocks/>
          </p:cNvCxnSpPr>
          <p:nvPr/>
        </p:nvCxnSpPr>
        <p:spPr>
          <a:xfrm flipV="1">
            <a:off x="8217658" y="4378151"/>
            <a:ext cx="468154" cy="256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5515C8-4899-47A4-A5E5-268AB6A02606}"/>
              </a:ext>
            </a:extLst>
          </p:cNvPr>
          <p:cNvSpPr txBox="1"/>
          <p:nvPr/>
        </p:nvSpPr>
        <p:spPr>
          <a:xfrm>
            <a:off x="-15688" y="6396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sheet and process flow from Kayaku and </a:t>
            </a:r>
            <a:r>
              <a:rPr lang="en-US" sz="1200" b="0" i="0" u="none" strike="noStrike" dirty="0"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Kurt J. Lesker</a:t>
            </a:r>
          </a:p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Fabrication process at Indiana University cleanroom,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58EA3-2288-46EC-914A-669B14055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62" t="9106" r="25337" b="25773"/>
          <a:stretch/>
        </p:blipFill>
        <p:spPr>
          <a:xfrm>
            <a:off x="8747530" y="1607350"/>
            <a:ext cx="1920085" cy="149564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8BCD92-183C-4733-A683-EC56968018CB}"/>
              </a:ext>
            </a:extLst>
          </p:cNvPr>
          <p:cNvCxnSpPr>
            <a:cxnSpLocks/>
          </p:cNvCxnSpPr>
          <p:nvPr/>
        </p:nvCxnSpPr>
        <p:spPr>
          <a:xfrm flipV="1">
            <a:off x="8412953" y="3148552"/>
            <a:ext cx="294031" cy="600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EED5817-26A9-4820-9FC8-C519AC9FA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51" t="52398" r="33757" b="6690"/>
          <a:stretch/>
        </p:blipFill>
        <p:spPr>
          <a:xfrm>
            <a:off x="6725181" y="1607350"/>
            <a:ext cx="1920085" cy="14956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5899F8C-6D8B-41F4-A6F9-6F234F178F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47" b="11779"/>
          <a:stretch/>
        </p:blipFill>
        <p:spPr>
          <a:xfrm>
            <a:off x="8750185" y="3288578"/>
            <a:ext cx="1920085" cy="2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Discuss: mask design for electrodes: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A3C11-3B84-4A5E-845F-3B29A114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3" y="1561267"/>
            <a:ext cx="3884245" cy="4328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F34014-10A9-4AFC-A5B1-F53B7660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3"/>
          <a:stretch/>
        </p:blipFill>
        <p:spPr>
          <a:xfrm>
            <a:off x="4489254" y="1180387"/>
            <a:ext cx="4701811" cy="47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2FC1665-27A1-4E07-8900-E2212ADDA8BD}"/>
              </a:ext>
            </a:extLst>
          </p:cNvPr>
          <p:cNvSpPr/>
          <p:nvPr/>
        </p:nvSpPr>
        <p:spPr>
          <a:xfrm>
            <a:off x="7886901" y="2443212"/>
            <a:ext cx="2248347" cy="2233014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solidFill>
              <a:schemeClr val="accent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Discuss: mask design for electrodes: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A3C11-3B84-4A5E-845F-3B29A114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3" y="1561267"/>
            <a:ext cx="3884245" cy="43285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086DCD-C132-46A9-9D44-7156695EB72C}"/>
              </a:ext>
            </a:extLst>
          </p:cNvPr>
          <p:cNvGrpSpPr/>
          <p:nvPr/>
        </p:nvGrpSpPr>
        <p:grpSpPr>
          <a:xfrm>
            <a:off x="5062502" y="2443212"/>
            <a:ext cx="2248347" cy="2233014"/>
            <a:chOff x="4670613" y="1741394"/>
            <a:chExt cx="3673287" cy="3609127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602B04-F0D5-4736-ADB0-EB7254CBD1E9}"/>
                </a:ext>
              </a:extLst>
            </p:cNvPr>
            <p:cNvSpPr/>
            <p:nvPr/>
          </p:nvSpPr>
          <p:spPr>
            <a:xfrm>
              <a:off x="4670613" y="1741394"/>
              <a:ext cx="3673287" cy="3609127"/>
            </a:xfrm>
            <a:prstGeom prst="rect">
              <a:avLst/>
            </a:prstGeom>
            <a:noFill/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7E8597-097A-44A7-BD2F-2CF43FADDE5E}"/>
                </a:ext>
              </a:extLst>
            </p:cNvPr>
            <p:cNvSpPr/>
            <p:nvPr/>
          </p:nvSpPr>
          <p:spPr>
            <a:xfrm>
              <a:off x="6230112" y="2142709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F0757-FA82-4103-B7CF-B8FC8DAFC764}"/>
                </a:ext>
              </a:extLst>
            </p:cNvPr>
            <p:cNvSpPr/>
            <p:nvPr/>
          </p:nvSpPr>
          <p:spPr>
            <a:xfrm>
              <a:off x="5217177" y="3622734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B25170-1987-4857-8FE3-5118DD551F15}"/>
                </a:ext>
              </a:extLst>
            </p:cNvPr>
            <p:cNvSpPr/>
            <p:nvPr/>
          </p:nvSpPr>
          <p:spPr>
            <a:xfrm>
              <a:off x="7228857" y="3605629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3844A0-053F-495D-B1B1-31E900D4F4D2}"/>
                </a:ext>
              </a:extLst>
            </p:cNvPr>
            <p:cNvSpPr/>
            <p:nvPr/>
          </p:nvSpPr>
          <p:spPr>
            <a:xfrm>
              <a:off x="6387592" y="2484698"/>
              <a:ext cx="213360" cy="2209800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686CE6-2283-4A5D-AC21-8F4543618D5B}"/>
                </a:ext>
              </a:extLst>
            </p:cNvPr>
            <p:cNvSpPr/>
            <p:nvPr/>
          </p:nvSpPr>
          <p:spPr>
            <a:xfrm>
              <a:off x="6197612" y="3102033"/>
              <a:ext cx="117881" cy="1521343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04556-D4B5-48ED-86C9-77F1EB97D658}"/>
                </a:ext>
              </a:extLst>
            </p:cNvPr>
            <p:cNvSpPr/>
            <p:nvPr/>
          </p:nvSpPr>
          <p:spPr>
            <a:xfrm>
              <a:off x="6670284" y="3102033"/>
              <a:ext cx="117881" cy="1521343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052647-4948-43FF-939D-4D51480BA30F}"/>
                </a:ext>
              </a:extLst>
            </p:cNvPr>
            <p:cNvSpPr/>
            <p:nvPr/>
          </p:nvSpPr>
          <p:spPr>
            <a:xfrm>
              <a:off x="5662282" y="3759894"/>
              <a:ext cx="535330" cy="214514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027D7F-21A1-419D-B445-237DD670AF6B}"/>
                </a:ext>
              </a:extLst>
            </p:cNvPr>
            <p:cNvSpPr/>
            <p:nvPr/>
          </p:nvSpPr>
          <p:spPr>
            <a:xfrm>
              <a:off x="6773979" y="3766937"/>
              <a:ext cx="535330" cy="214514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76FD6A30-3D2F-4B52-955D-1CC175F73881}"/>
              </a:ext>
            </a:extLst>
          </p:cNvPr>
          <p:cNvSpPr/>
          <p:nvPr/>
        </p:nvSpPr>
        <p:spPr>
          <a:xfrm>
            <a:off x="8841440" y="2691511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DF7618-C0F7-4307-BDB6-5F339B7C9CC6}"/>
              </a:ext>
            </a:extLst>
          </p:cNvPr>
          <p:cNvSpPr/>
          <p:nvPr/>
        </p:nvSpPr>
        <p:spPr>
          <a:xfrm>
            <a:off x="8221442" y="3607222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365CBC5-BA5E-4756-91E4-D24EB5DA3B56}"/>
              </a:ext>
            </a:extLst>
          </p:cNvPr>
          <p:cNvSpPr/>
          <p:nvPr/>
        </p:nvSpPr>
        <p:spPr>
          <a:xfrm>
            <a:off x="9452752" y="3596639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AD57AA-30B6-480B-BCFF-317B37DAD7EE}"/>
              </a:ext>
            </a:extLst>
          </p:cNvPr>
          <p:cNvSpPr/>
          <p:nvPr/>
        </p:nvSpPr>
        <p:spPr>
          <a:xfrm>
            <a:off x="8937830" y="2903104"/>
            <a:ext cx="130593" cy="1367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ED89C4-EFAA-4B8C-9448-2A8F23801347}"/>
              </a:ext>
            </a:extLst>
          </p:cNvPr>
          <p:cNvSpPr/>
          <p:nvPr/>
        </p:nvSpPr>
        <p:spPr>
          <a:xfrm>
            <a:off x="8821547" y="3285057"/>
            <a:ext cx="72153" cy="9412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9CFFDB-820A-4607-8A68-5648714C6801}"/>
              </a:ext>
            </a:extLst>
          </p:cNvPr>
          <p:cNvSpPr/>
          <p:nvPr/>
        </p:nvSpPr>
        <p:spPr>
          <a:xfrm>
            <a:off x="9110860" y="3285057"/>
            <a:ext cx="72153" cy="9412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B8B82-3602-4C70-B2C4-C0E0AE8319EB}"/>
              </a:ext>
            </a:extLst>
          </p:cNvPr>
          <p:cNvSpPr/>
          <p:nvPr/>
        </p:nvSpPr>
        <p:spPr>
          <a:xfrm>
            <a:off x="8493882" y="3692084"/>
            <a:ext cx="327665" cy="1327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93B82D-DECC-483B-B45F-B389293A3493}"/>
              </a:ext>
            </a:extLst>
          </p:cNvPr>
          <p:cNvSpPr/>
          <p:nvPr/>
        </p:nvSpPr>
        <p:spPr>
          <a:xfrm>
            <a:off x="9174330" y="3696442"/>
            <a:ext cx="327665" cy="1327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1CADF-9D8D-46A3-AAD5-2431E3B6E274}"/>
              </a:ext>
            </a:extLst>
          </p:cNvPr>
          <p:cNvSpPr txBox="1"/>
          <p:nvPr/>
        </p:nvSpPr>
        <p:spPr>
          <a:xfrm>
            <a:off x="6981389" y="1772393"/>
            <a:ext cx="15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3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2FC1665-27A1-4E07-8900-E2212ADDA8BD}"/>
              </a:ext>
            </a:extLst>
          </p:cNvPr>
          <p:cNvSpPr/>
          <p:nvPr/>
        </p:nvSpPr>
        <p:spPr>
          <a:xfrm>
            <a:off x="7886901" y="2443212"/>
            <a:ext cx="2248347" cy="2233014"/>
          </a:xfrm>
          <a:prstGeom prst="rect">
            <a:avLst/>
          </a:prstGeom>
          <a:solidFill>
            <a:schemeClr val="accent2">
              <a:lumMod val="10000"/>
            </a:schemeClr>
          </a:solidFill>
          <a:ln>
            <a:solidFill>
              <a:schemeClr val="accent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Discuss: mask design for electrodes: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A3C11-3B84-4A5E-845F-3B29A114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3" y="1561267"/>
            <a:ext cx="3884245" cy="43285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086DCD-C132-46A9-9D44-7156695EB72C}"/>
              </a:ext>
            </a:extLst>
          </p:cNvPr>
          <p:cNvGrpSpPr/>
          <p:nvPr/>
        </p:nvGrpSpPr>
        <p:grpSpPr>
          <a:xfrm>
            <a:off x="5062502" y="2443212"/>
            <a:ext cx="2248347" cy="2233014"/>
            <a:chOff x="4670613" y="1741394"/>
            <a:chExt cx="3673287" cy="3609127"/>
          </a:xfrm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602B04-F0D5-4736-ADB0-EB7254CBD1E9}"/>
                </a:ext>
              </a:extLst>
            </p:cNvPr>
            <p:cNvSpPr/>
            <p:nvPr/>
          </p:nvSpPr>
          <p:spPr>
            <a:xfrm>
              <a:off x="4670613" y="1741394"/>
              <a:ext cx="3673287" cy="3609127"/>
            </a:xfrm>
            <a:prstGeom prst="rect">
              <a:avLst/>
            </a:prstGeom>
            <a:noFill/>
            <a:ln>
              <a:solidFill>
                <a:schemeClr val="accent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7E8597-097A-44A7-BD2F-2CF43FADDE5E}"/>
                </a:ext>
              </a:extLst>
            </p:cNvPr>
            <p:cNvSpPr/>
            <p:nvPr/>
          </p:nvSpPr>
          <p:spPr>
            <a:xfrm>
              <a:off x="6230112" y="2142709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F0757-FA82-4103-B7CF-B8FC8DAFC764}"/>
                </a:ext>
              </a:extLst>
            </p:cNvPr>
            <p:cNvSpPr/>
            <p:nvPr/>
          </p:nvSpPr>
          <p:spPr>
            <a:xfrm>
              <a:off x="5217177" y="3622734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B25170-1987-4857-8FE3-5118DD551F15}"/>
                </a:ext>
              </a:extLst>
            </p:cNvPr>
            <p:cNvSpPr/>
            <p:nvPr/>
          </p:nvSpPr>
          <p:spPr>
            <a:xfrm>
              <a:off x="7228857" y="3605629"/>
              <a:ext cx="528320" cy="502920"/>
            </a:xfrm>
            <a:prstGeom prst="ellipse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3844A0-053F-495D-B1B1-31E900D4F4D2}"/>
                </a:ext>
              </a:extLst>
            </p:cNvPr>
            <p:cNvSpPr/>
            <p:nvPr/>
          </p:nvSpPr>
          <p:spPr>
            <a:xfrm>
              <a:off x="6387592" y="2484698"/>
              <a:ext cx="213360" cy="2209800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686CE6-2283-4A5D-AC21-8F4543618D5B}"/>
                </a:ext>
              </a:extLst>
            </p:cNvPr>
            <p:cNvSpPr/>
            <p:nvPr/>
          </p:nvSpPr>
          <p:spPr>
            <a:xfrm>
              <a:off x="6197612" y="3102033"/>
              <a:ext cx="117881" cy="1521343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04556-D4B5-48ED-86C9-77F1EB97D658}"/>
                </a:ext>
              </a:extLst>
            </p:cNvPr>
            <p:cNvSpPr/>
            <p:nvPr/>
          </p:nvSpPr>
          <p:spPr>
            <a:xfrm>
              <a:off x="6670284" y="3102033"/>
              <a:ext cx="117881" cy="1521343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052647-4948-43FF-939D-4D51480BA30F}"/>
                </a:ext>
              </a:extLst>
            </p:cNvPr>
            <p:cNvSpPr/>
            <p:nvPr/>
          </p:nvSpPr>
          <p:spPr>
            <a:xfrm>
              <a:off x="5662282" y="3759894"/>
              <a:ext cx="535330" cy="214514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027D7F-21A1-419D-B445-237DD670AF6B}"/>
                </a:ext>
              </a:extLst>
            </p:cNvPr>
            <p:cNvSpPr/>
            <p:nvPr/>
          </p:nvSpPr>
          <p:spPr>
            <a:xfrm>
              <a:off x="6773979" y="3766937"/>
              <a:ext cx="535330" cy="214514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76FD6A30-3D2F-4B52-955D-1CC175F73881}"/>
              </a:ext>
            </a:extLst>
          </p:cNvPr>
          <p:cNvSpPr/>
          <p:nvPr/>
        </p:nvSpPr>
        <p:spPr>
          <a:xfrm>
            <a:off x="8841440" y="2691511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DF7618-C0F7-4307-BDB6-5F339B7C9CC6}"/>
              </a:ext>
            </a:extLst>
          </p:cNvPr>
          <p:cNvSpPr/>
          <p:nvPr/>
        </p:nvSpPr>
        <p:spPr>
          <a:xfrm>
            <a:off x="8221442" y="3607222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365CBC5-BA5E-4756-91E4-D24EB5DA3B56}"/>
              </a:ext>
            </a:extLst>
          </p:cNvPr>
          <p:cNvSpPr/>
          <p:nvPr/>
        </p:nvSpPr>
        <p:spPr>
          <a:xfrm>
            <a:off x="9452752" y="3596639"/>
            <a:ext cx="323374" cy="3111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AD57AA-30B6-480B-BCFF-317B37DAD7EE}"/>
              </a:ext>
            </a:extLst>
          </p:cNvPr>
          <p:cNvSpPr/>
          <p:nvPr/>
        </p:nvSpPr>
        <p:spPr>
          <a:xfrm>
            <a:off x="8937830" y="2903104"/>
            <a:ext cx="130593" cy="1367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ED89C4-EFAA-4B8C-9448-2A8F23801347}"/>
              </a:ext>
            </a:extLst>
          </p:cNvPr>
          <p:cNvSpPr/>
          <p:nvPr/>
        </p:nvSpPr>
        <p:spPr>
          <a:xfrm>
            <a:off x="8821547" y="3285057"/>
            <a:ext cx="72153" cy="9412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9CFFDB-820A-4607-8A68-5648714C6801}"/>
              </a:ext>
            </a:extLst>
          </p:cNvPr>
          <p:cNvSpPr/>
          <p:nvPr/>
        </p:nvSpPr>
        <p:spPr>
          <a:xfrm>
            <a:off x="9110860" y="3285057"/>
            <a:ext cx="72153" cy="9412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B8B82-3602-4C70-B2C4-C0E0AE8319EB}"/>
              </a:ext>
            </a:extLst>
          </p:cNvPr>
          <p:cNvSpPr/>
          <p:nvPr/>
        </p:nvSpPr>
        <p:spPr>
          <a:xfrm>
            <a:off x="8493882" y="3692084"/>
            <a:ext cx="327665" cy="1327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93B82D-DECC-483B-B45F-B389293A3493}"/>
              </a:ext>
            </a:extLst>
          </p:cNvPr>
          <p:cNvSpPr/>
          <p:nvPr/>
        </p:nvSpPr>
        <p:spPr>
          <a:xfrm>
            <a:off x="9174330" y="3696442"/>
            <a:ext cx="327665" cy="1327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1CADF-9D8D-46A3-AAD5-2431E3B6E274}"/>
              </a:ext>
            </a:extLst>
          </p:cNvPr>
          <p:cNvSpPr txBox="1"/>
          <p:nvPr/>
        </p:nvSpPr>
        <p:spPr>
          <a:xfrm>
            <a:off x="6981389" y="1772393"/>
            <a:ext cx="15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mask?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66DA95-A441-4759-BDA0-99ECC4C86BF9}"/>
              </a:ext>
            </a:extLst>
          </p:cNvPr>
          <p:cNvSpPr txBox="1"/>
          <p:nvPr/>
        </p:nvSpPr>
        <p:spPr>
          <a:xfrm>
            <a:off x="5669483" y="5195093"/>
            <a:ext cx="400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Depends on the types of PR, actually.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realm of process engineering (2/2)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625A2-3A08-4714-95C0-233ABD142AB3}"/>
              </a:ext>
            </a:extLst>
          </p:cNvPr>
          <p:cNvSpPr txBox="1"/>
          <p:nvPr/>
        </p:nvSpPr>
        <p:spPr>
          <a:xfrm>
            <a:off x="1111621" y="4156108"/>
            <a:ext cx="9975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could we manage the thickness control back in the 60-70s (1nm precision and 0.1 nm resolution) ?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A44E7-2994-4940-97FE-43E362B6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36" y="1246297"/>
            <a:ext cx="1799303" cy="2663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0FF1E-7E87-48B2-8151-09CB374A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" t="9710" r="19430"/>
          <a:stretch/>
        </p:blipFill>
        <p:spPr>
          <a:xfrm>
            <a:off x="1094534" y="1238886"/>
            <a:ext cx="7953935" cy="10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3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realm of process engineering (2/2)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625A2-3A08-4714-95C0-233ABD142AB3}"/>
              </a:ext>
            </a:extLst>
          </p:cNvPr>
          <p:cNvSpPr txBox="1"/>
          <p:nvPr/>
        </p:nvSpPr>
        <p:spPr>
          <a:xfrm>
            <a:off x="1111621" y="4156108"/>
            <a:ext cx="9975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could we manage the thickness control back in the 60-70s (1nm precision and 0.1 nm resolution) ?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A44E7-2994-4940-97FE-43E362B6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36" y="1246297"/>
            <a:ext cx="1799303" cy="2663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0FF1E-7E87-48B2-8151-09CB374A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" t="9710" r="19430"/>
          <a:stretch/>
        </p:blipFill>
        <p:spPr>
          <a:xfrm>
            <a:off x="1094534" y="1238886"/>
            <a:ext cx="7953935" cy="10255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9043EC-FEB1-4953-BA9F-71F9C4235072}"/>
              </a:ext>
            </a:extLst>
          </p:cNvPr>
          <p:cNvSpPr txBox="1"/>
          <p:nvPr/>
        </p:nvSpPr>
        <p:spPr>
          <a:xfrm>
            <a:off x="2177862" y="5286401"/>
            <a:ext cx="3037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Good vacuum pump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474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88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realm of process engineering (2/2)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01A2D-FFB3-4CF7-A6C5-13616949C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7"/>
          <a:stretch/>
        </p:blipFill>
        <p:spPr>
          <a:xfrm>
            <a:off x="2315566" y="2002605"/>
            <a:ext cx="6462320" cy="10255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F5C9C-AEDD-4D80-9FB1-7A7550B85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10"/>
          <a:stretch/>
        </p:blipFill>
        <p:spPr>
          <a:xfrm>
            <a:off x="2299136" y="3028176"/>
            <a:ext cx="4664000" cy="15266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2312473-871A-4B06-9E87-114955FED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9" t="19608" r="41005" b="31805"/>
          <a:stretch/>
        </p:blipFill>
        <p:spPr>
          <a:xfrm>
            <a:off x="231833" y="1170790"/>
            <a:ext cx="1689536" cy="409956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4F47502-2801-463F-9E5E-D4A6B8EBF04F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714950" y="1305639"/>
            <a:ext cx="1584186" cy="1418621"/>
          </a:xfrm>
          <a:prstGeom prst="straightConnector1">
            <a:avLst/>
          </a:prstGeom>
          <a:ln>
            <a:solidFill>
              <a:schemeClr val="accent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A5F858-FCB0-4CF6-ACCE-0A94CE25EFA9}"/>
              </a:ext>
            </a:extLst>
          </p:cNvPr>
          <p:cNvSpPr txBox="1"/>
          <p:nvPr/>
        </p:nvSpPr>
        <p:spPr>
          <a:xfrm>
            <a:off x="2299136" y="110558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(Quartz Crystal Microbalance (QCM) sensor)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8DFB9-2977-428D-9B41-545EF877568B}"/>
              </a:ext>
            </a:extLst>
          </p:cNvPr>
          <p:cNvSpPr txBox="1"/>
          <p:nvPr/>
        </p:nvSpPr>
        <p:spPr>
          <a:xfrm>
            <a:off x="2355269" y="1560979"/>
            <a:ext cx="7424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 a 6 MHz crystal, and runs until there’s a 1.50 MHz shift.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FEDFB-B463-4295-A95F-92914AC9626F}"/>
              </a:ext>
            </a:extLst>
          </p:cNvPr>
          <p:cNvGrpSpPr/>
          <p:nvPr/>
        </p:nvGrpSpPr>
        <p:grpSpPr>
          <a:xfrm>
            <a:off x="8355892" y="1930311"/>
            <a:ext cx="3343049" cy="3235571"/>
            <a:chOff x="8355892" y="1930311"/>
            <a:chExt cx="3343049" cy="32355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DC6D9D-1EAA-402E-A06E-3FECD102B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329"/>
            <a:stretch/>
          </p:blipFill>
          <p:spPr>
            <a:xfrm>
              <a:off x="8355892" y="1930311"/>
              <a:ext cx="3226508" cy="192393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53DD4A-014A-4569-A97C-A9445CCC6206}"/>
                </a:ext>
              </a:extLst>
            </p:cNvPr>
            <p:cNvSpPr/>
            <p:nvPr/>
          </p:nvSpPr>
          <p:spPr>
            <a:xfrm>
              <a:off x="9388599" y="3671921"/>
              <a:ext cx="2310342" cy="23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837EF2-1470-4F3F-B396-1D53E41E2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8" b="3311"/>
            <a:stretch/>
          </p:blipFill>
          <p:spPr>
            <a:xfrm>
              <a:off x="8451016" y="4127801"/>
              <a:ext cx="3131384" cy="97958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E623DC-7263-40A6-9127-6364D5015274}"/>
                </a:ext>
              </a:extLst>
            </p:cNvPr>
            <p:cNvSpPr/>
            <p:nvPr/>
          </p:nvSpPr>
          <p:spPr>
            <a:xfrm>
              <a:off x="9175239" y="4912995"/>
              <a:ext cx="2310342" cy="252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1E61A1-6D58-4BFB-8AA0-8532E24BC60B}"/>
              </a:ext>
            </a:extLst>
          </p:cNvPr>
          <p:cNvSpPr txBox="1"/>
          <p:nvPr/>
        </p:nvSpPr>
        <p:spPr>
          <a:xfrm>
            <a:off x="8355892" y="5242436"/>
            <a:ext cx="3525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bulletin from the QCM vendor, Fil-Tech inc. 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EFDC1-3131-437E-B650-C47DCC662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832" y="4617591"/>
            <a:ext cx="4407856" cy="20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7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e College 2014">
      <a:dk1>
        <a:srgbClr val="FFFFFE"/>
      </a:dk1>
      <a:lt1>
        <a:srgbClr val="D29847"/>
      </a:lt1>
      <a:dk2>
        <a:srgbClr val="9E0818"/>
      </a:dk2>
      <a:lt2>
        <a:srgbClr val="9E0818"/>
      </a:lt2>
      <a:accent1>
        <a:srgbClr val="D29847"/>
      </a:accent1>
      <a:accent2>
        <a:srgbClr val="E1E1E1"/>
      </a:accent2>
      <a:accent3>
        <a:srgbClr val="C8C8C8"/>
      </a:accent3>
      <a:accent4>
        <a:srgbClr val="AFAFAF"/>
      </a:accent4>
      <a:accent5>
        <a:srgbClr val="FFFFFF"/>
      </a:accent5>
      <a:accent6>
        <a:srgbClr val="D29847"/>
      </a:accent6>
      <a:hlink>
        <a:srgbClr val="D29847"/>
      </a:hlink>
      <a:folHlink>
        <a:srgbClr val="0091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/field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10653</TotalTime>
  <Words>813</Words>
  <Application>Microsoft Office PowerPoint</Application>
  <PresentationFormat>Widescreen</PresentationFormat>
  <Paragraphs>162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Gotham Book</vt:lpstr>
      <vt:lpstr>Lucida Grande</vt:lpstr>
      <vt:lpstr>Arial</vt:lpstr>
      <vt:lpstr>Calibri</vt:lpstr>
      <vt:lpstr>Garamond</vt:lpstr>
      <vt:lpstr>Office Theme</vt:lpstr>
      <vt:lpstr>ENR-325/325L Principles of Digital Electronics and Laboratory</vt:lpstr>
      <vt:lpstr>A homemade MOSFET:</vt:lpstr>
      <vt:lpstr>The realm of process engineering (1/2)</vt:lpstr>
      <vt:lpstr>Discuss: mask design for electrodes:</vt:lpstr>
      <vt:lpstr>Discuss: mask design for electrodes:</vt:lpstr>
      <vt:lpstr>Discuss: mask design for electrodes:</vt:lpstr>
      <vt:lpstr>The realm of process engineering (2/2)</vt:lpstr>
      <vt:lpstr>The realm of process engineering (2/2)</vt:lpstr>
      <vt:lpstr>The realm of process engineering (2/2)</vt:lpstr>
      <vt:lpstr>Transient parameters</vt:lpstr>
      <vt:lpstr>Transient parameters</vt:lpstr>
      <vt:lpstr>One more step: CMOS NAND gate</vt:lpstr>
      <vt:lpstr>CMOS NAND gate</vt:lpstr>
      <vt:lpstr>Identify the NAND gate</vt:lpstr>
      <vt:lpstr>C is for complementary</vt:lpstr>
      <vt:lpstr>C is for complementary</vt:lpstr>
      <vt:lpstr>CMOS design for large circuitry</vt:lpstr>
      <vt:lpstr>CMOS design rules shown as a full-adder</vt:lpstr>
      <vt:lpstr>Design our own IC, yes we can!</vt:lpstr>
      <vt:lpstr>Design our own IC, yes we can!</vt:lpstr>
      <vt:lpstr>Into the realm of digital design</vt:lpstr>
      <vt:lpstr>Into the realm of digital design</vt:lpstr>
      <vt:lpstr>The state of the art for CMOS:</vt:lpstr>
      <vt:lpstr>The state of the art for CMOS:</vt:lpstr>
      <vt:lpstr>FinFET</vt:lpstr>
      <vt:lpstr>FinFET iteration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Xiang Li</cp:lastModifiedBy>
  <cp:revision>440</cp:revision>
  <dcterms:created xsi:type="dcterms:W3CDTF">2010-04-12T23:12:02Z</dcterms:created>
  <dcterms:modified xsi:type="dcterms:W3CDTF">2025-08-28T02:34:28Z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